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265" r:id="rId3"/>
    <p:sldId id="267" r:id="rId4"/>
    <p:sldId id="269" r:id="rId5"/>
    <p:sldId id="270" r:id="rId6"/>
    <p:sldId id="258" r:id="rId7"/>
    <p:sldId id="259" r:id="rId8"/>
    <p:sldId id="268" r:id="rId9"/>
    <p:sldId id="272" r:id="rId10"/>
    <p:sldId id="271" r:id="rId11"/>
    <p:sldId id="266" r:id="rId12"/>
    <p:sldId id="262" r:id="rId13"/>
    <p:sldId id="260" r:id="rId14"/>
    <p:sldId id="261" r:id="rId15"/>
    <p:sldId id="263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497D"/>
    <a:srgbClr val="2EE1E5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5"/>
  </p:normalViewPr>
  <p:slideViewPr>
    <p:cSldViewPr snapToGrid="0" snapToObjects="1">
      <p:cViewPr varScale="1">
        <p:scale>
          <a:sx n="118" d="100"/>
          <a:sy n="118" d="100"/>
        </p:scale>
        <p:origin x="1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96BC0-9103-954F-9FF7-94D8727B11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D69E0-33C9-EF4B-B29F-6582263999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592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69E0-33C9-EF4B-B29F-6582263999F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87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69E0-33C9-EF4B-B29F-6582263999F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521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69E0-33C9-EF4B-B29F-6582263999F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07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04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5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78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48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3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02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10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432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80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00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76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A25A6-7C22-824D-A160-5BF5DF4D642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963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jpe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8.png"/><Relationship Id="rId18" Type="http://schemas.microsoft.com/office/2007/relationships/hdphoto" Target="../media/hdphoto2.wdp"/><Relationship Id="rId26" Type="http://schemas.openxmlformats.org/officeDocument/2006/relationships/image" Target="../media/image49.png"/><Relationship Id="rId3" Type="http://schemas.openxmlformats.org/officeDocument/2006/relationships/image" Target="../media/image31.png"/><Relationship Id="rId21" Type="http://schemas.openxmlformats.org/officeDocument/2006/relationships/image" Target="../media/image44.jpg"/><Relationship Id="rId7" Type="http://schemas.openxmlformats.org/officeDocument/2006/relationships/image" Target="../media/image35.png"/><Relationship Id="rId12" Type="http://schemas.openxmlformats.org/officeDocument/2006/relationships/image" Target="../media/image37.jpeg"/><Relationship Id="rId17" Type="http://schemas.openxmlformats.org/officeDocument/2006/relationships/image" Target="../media/image41.png"/><Relationship Id="rId25" Type="http://schemas.openxmlformats.org/officeDocument/2006/relationships/image" Target="../media/image48.pn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4.jpeg"/><Relationship Id="rId24" Type="http://schemas.openxmlformats.org/officeDocument/2006/relationships/image" Target="../media/image47.pn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23" Type="http://schemas.openxmlformats.org/officeDocument/2006/relationships/image" Target="../media/image46.png"/><Relationship Id="rId10" Type="http://schemas.openxmlformats.org/officeDocument/2006/relationships/image" Target="../media/image36.jpeg"/><Relationship Id="rId19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2.svg"/><Relationship Id="rId14" Type="http://schemas.microsoft.com/office/2007/relationships/hdphoto" Target="../media/hdphoto1.wdp"/><Relationship Id="rId22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C9435D98-884A-6A43-B519-36C9F63D1B84}"/>
              </a:ext>
            </a:extLst>
          </p:cNvPr>
          <p:cNvSpPr/>
          <p:nvPr/>
        </p:nvSpPr>
        <p:spPr>
          <a:xfrm>
            <a:off x="1553442" y="753680"/>
            <a:ext cx="6037111" cy="79305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rgbClr val="1F497D"/>
                </a:solidFill>
              </a:rPr>
              <a:t>关键科学问题</a:t>
            </a:r>
            <a:endParaRPr kumimoji="1" lang="en-US" altLang="zh-CN" sz="24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能源材料中电极与电解液界面相互作用机制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1464AADD-3DFD-A246-AC68-3378CA8C3181}"/>
              </a:ext>
            </a:extLst>
          </p:cNvPr>
          <p:cNvSpPr/>
          <p:nvPr/>
        </p:nvSpPr>
        <p:spPr>
          <a:xfrm>
            <a:off x="21772" y="2317114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发展基础理论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“锂键”调控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正极</a:t>
            </a:r>
            <a:r>
              <a:rPr kumimoji="1" lang="en-US" altLang="zh-CN" sz="1600" dirty="0">
                <a:solidFill>
                  <a:schemeClr val="tx1"/>
                </a:solidFill>
              </a:rPr>
              <a:t>-</a:t>
            </a:r>
            <a:r>
              <a:rPr kumimoji="1" lang="zh-CN" altLang="en-US" sz="1600" dirty="0">
                <a:solidFill>
                  <a:schemeClr val="tx1"/>
                </a:solidFill>
              </a:rPr>
              <a:t>电解液界面相互作用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D5A0B565-43EB-BC41-988C-0C198AD5D453}"/>
              </a:ext>
            </a:extLst>
          </p:cNvPr>
          <p:cNvSpPr/>
          <p:nvPr/>
        </p:nvSpPr>
        <p:spPr>
          <a:xfrm>
            <a:off x="3131999" y="2317114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构建多尺度模型</a:t>
            </a:r>
            <a:endParaRPr kumimoji="1" lang="en-US" altLang="zh-CN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电解液添加剂调控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固体电解液界面层形成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21CD120-699B-DC4E-8695-C79DFDF59825}"/>
              </a:ext>
            </a:extLst>
          </p:cNvPr>
          <p:cNvSpPr/>
          <p:nvPr/>
        </p:nvSpPr>
        <p:spPr>
          <a:xfrm>
            <a:off x="6239214" y="2317114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普适化高通量计算</a:t>
            </a:r>
            <a:endParaRPr kumimoji="1" lang="en-US" altLang="zh-CN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高通量分子动力学基础设施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F9B658F-9007-2545-93BB-727751B79E81}"/>
              </a:ext>
            </a:extLst>
          </p:cNvPr>
          <p:cNvGrpSpPr/>
          <p:nvPr/>
        </p:nvGrpSpPr>
        <p:grpSpPr>
          <a:xfrm>
            <a:off x="2902918" y="2930980"/>
            <a:ext cx="229081" cy="291193"/>
            <a:chOff x="2318657" y="4920343"/>
            <a:chExt cx="670367" cy="495299"/>
          </a:xfrm>
        </p:grpSpPr>
        <p:sp>
          <p:nvSpPr>
            <p:cNvPr id="6" name="燕尾形 5">
              <a:extLst>
                <a:ext uri="{FF2B5EF4-FFF2-40B4-BE49-F238E27FC236}">
                  <a16:creationId xmlns:a16="http://schemas.microsoft.com/office/drawing/2014/main" id="{200F7116-8CA2-AE46-82B5-B7F7C01AE583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燕尾形 35">
              <a:extLst>
                <a:ext uri="{FF2B5EF4-FFF2-40B4-BE49-F238E27FC236}">
                  <a16:creationId xmlns:a16="http://schemas.microsoft.com/office/drawing/2014/main" id="{06B97F57-0768-CF48-8841-443A62AB8334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燕尾形 38">
              <a:extLst>
                <a:ext uri="{FF2B5EF4-FFF2-40B4-BE49-F238E27FC236}">
                  <a16:creationId xmlns:a16="http://schemas.microsoft.com/office/drawing/2014/main" id="{84EE67FA-E9C9-C248-89FE-7C4F59C1AFFE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DF4EFF1-2B1E-8C44-B941-C5BEF72FA6A4}"/>
              </a:ext>
            </a:extLst>
          </p:cNvPr>
          <p:cNvGrpSpPr/>
          <p:nvPr/>
        </p:nvGrpSpPr>
        <p:grpSpPr>
          <a:xfrm>
            <a:off x="6029103" y="2930980"/>
            <a:ext cx="229081" cy="291193"/>
            <a:chOff x="2318657" y="4920343"/>
            <a:chExt cx="670367" cy="495299"/>
          </a:xfrm>
        </p:grpSpPr>
        <p:sp>
          <p:nvSpPr>
            <p:cNvPr id="41" name="燕尾形 40">
              <a:extLst>
                <a:ext uri="{FF2B5EF4-FFF2-40B4-BE49-F238E27FC236}">
                  <a16:creationId xmlns:a16="http://schemas.microsoft.com/office/drawing/2014/main" id="{23523E5A-C0DF-1441-849A-89D9E64D5683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燕尾形 41">
              <a:extLst>
                <a:ext uri="{FF2B5EF4-FFF2-40B4-BE49-F238E27FC236}">
                  <a16:creationId xmlns:a16="http://schemas.microsoft.com/office/drawing/2014/main" id="{DDA8B5B1-3976-CA4B-B987-BDFE48014CE6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燕尾形 42">
              <a:extLst>
                <a:ext uri="{FF2B5EF4-FFF2-40B4-BE49-F238E27FC236}">
                  <a16:creationId xmlns:a16="http://schemas.microsoft.com/office/drawing/2014/main" id="{B731E1D1-3B11-AB4A-BADB-7D1AF022AE49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DFC2474-99A8-0147-B64F-ACF30AE0D174}"/>
              </a:ext>
            </a:extLst>
          </p:cNvPr>
          <p:cNvSpPr txBox="1"/>
          <p:nvPr/>
        </p:nvSpPr>
        <p:spPr>
          <a:xfrm>
            <a:off x="609958" y="194778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主要学术成绩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7DDF640-F4BC-1E4F-AE67-0741842B0F70}"/>
              </a:ext>
            </a:extLst>
          </p:cNvPr>
          <p:cNvSpPr txBox="1"/>
          <p:nvPr/>
        </p:nvSpPr>
        <p:spPr>
          <a:xfrm>
            <a:off x="3731071" y="194778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主要学术成绩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E69816A-3EB7-1C42-BFBC-16CC8B0E87D8}"/>
              </a:ext>
            </a:extLst>
          </p:cNvPr>
          <p:cNvSpPr txBox="1"/>
          <p:nvPr/>
        </p:nvSpPr>
        <p:spPr>
          <a:xfrm>
            <a:off x="6849772" y="194778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主要学术成绩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69C5EAFD-6D88-734B-A687-4986AFD47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4854" y="3331027"/>
            <a:ext cx="876515" cy="251912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8A5DE97F-68C8-1749-997B-381210803332}"/>
              </a:ext>
            </a:extLst>
          </p:cNvPr>
          <p:cNvGrpSpPr/>
          <p:nvPr/>
        </p:nvGrpSpPr>
        <p:grpSpPr>
          <a:xfrm>
            <a:off x="1281772" y="3788988"/>
            <a:ext cx="360000" cy="360000"/>
            <a:chOff x="1713257" y="4800601"/>
            <a:chExt cx="360000" cy="56142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7B8290-E523-404F-B353-A1887352C957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9E6253-56A3-4D49-8B27-2A56DFC35F8B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E1C9088-B444-3D44-889B-909A4BF054A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03DDAA4E-5FD6-284D-BEB8-0150F4BE3B32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C764575-9C48-A446-B107-18209AFACCE1}"/>
              </a:ext>
            </a:extLst>
          </p:cNvPr>
          <p:cNvGrpSpPr/>
          <p:nvPr/>
        </p:nvGrpSpPr>
        <p:grpSpPr>
          <a:xfrm>
            <a:off x="4391999" y="3788988"/>
            <a:ext cx="360000" cy="360000"/>
            <a:chOff x="1713257" y="4800601"/>
            <a:chExt cx="360000" cy="561423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12A436E-8DF0-8E48-8931-3BD47604864C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9C1BBC4-B0B4-6849-AAF6-51CA016B0E03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86CD177-294C-964E-8C8F-7ED72D8E35D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" name="三角形 55">
              <a:extLst>
                <a:ext uri="{FF2B5EF4-FFF2-40B4-BE49-F238E27FC236}">
                  <a16:creationId xmlns:a16="http://schemas.microsoft.com/office/drawing/2014/main" id="{D2EBB1A9-5966-494B-B437-70BD7613299F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C2E7F56-524C-BC43-960E-71C52608243C}"/>
              </a:ext>
            </a:extLst>
          </p:cNvPr>
          <p:cNvGrpSpPr/>
          <p:nvPr/>
        </p:nvGrpSpPr>
        <p:grpSpPr>
          <a:xfrm>
            <a:off x="7513111" y="3788988"/>
            <a:ext cx="360000" cy="360000"/>
            <a:chOff x="1713257" y="4800601"/>
            <a:chExt cx="360000" cy="561423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634D7C1-7100-134F-8D7D-8ACD699CFB8E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4AC0C03-F6CB-4F48-8F3B-C9D3705C6EBF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10BACA4-4593-1949-9B79-CE28135E83A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三角形 60">
              <a:extLst>
                <a:ext uri="{FF2B5EF4-FFF2-40B4-BE49-F238E27FC236}">
                  <a16:creationId xmlns:a16="http://schemas.microsoft.com/office/drawing/2014/main" id="{13B8BEB5-5B91-E446-9879-70971FFC3D74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07C58ED6-F598-1343-A2E6-141709069BA0}"/>
              </a:ext>
            </a:extLst>
          </p:cNvPr>
          <p:cNvSpPr txBox="1"/>
          <p:nvPr/>
        </p:nvSpPr>
        <p:spPr>
          <a:xfrm>
            <a:off x="127913" y="4292214"/>
            <a:ext cx="2667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指导锂硫电池正极材料设计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894671B-311E-7A43-9015-F42518F1C1FB}"/>
              </a:ext>
            </a:extLst>
          </p:cNvPr>
          <p:cNvSpPr txBox="1"/>
          <p:nvPr/>
        </p:nvSpPr>
        <p:spPr>
          <a:xfrm>
            <a:off x="3043375" y="416910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/>
              <a:t>为电解液添加剂理论计算和设计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提供理论依据和研究范式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035CAC7-7C5E-3445-AC2E-F19D7B1CBC86}"/>
              </a:ext>
            </a:extLst>
          </p:cNvPr>
          <p:cNvSpPr txBox="1"/>
          <p:nvPr/>
        </p:nvSpPr>
        <p:spPr>
          <a:xfrm>
            <a:off x="6188245" y="4169104"/>
            <a:ext cx="2981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逐步应用于一系列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储能材料体系的理论研究</a:t>
            </a:r>
          </a:p>
        </p:txBody>
      </p:sp>
    </p:spTree>
    <p:extLst>
      <p:ext uri="{BB962C8B-B14F-4D97-AF65-F5344CB8AC3E}">
        <p14:creationId xmlns:p14="http://schemas.microsoft.com/office/powerpoint/2010/main" val="2970877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282720E0-633F-897E-C04E-606B6F3E9A2E}"/>
              </a:ext>
            </a:extLst>
          </p:cNvPr>
          <p:cNvGrpSpPr/>
          <p:nvPr/>
        </p:nvGrpSpPr>
        <p:grpSpPr>
          <a:xfrm>
            <a:off x="4309715" y="1569176"/>
            <a:ext cx="4667185" cy="5176171"/>
            <a:chOff x="4498567" y="1466125"/>
            <a:chExt cx="5387572" cy="5975121"/>
          </a:xfrm>
        </p:grpSpPr>
        <p:pic>
          <p:nvPicPr>
            <p:cNvPr id="3074" name="Picture 2" descr="15,434 Two Hands Illustrations &amp; Clip Art - iStock">
              <a:extLst>
                <a:ext uri="{FF2B5EF4-FFF2-40B4-BE49-F238E27FC236}">
                  <a16:creationId xmlns:a16="http://schemas.microsoft.com/office/drawing/2014/main" id="{4B00D2D2-35A2-AEF7-FF20-0427F24D5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914" y="3960554"/>
              <a:ext cx="1682574" cy="134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2EDBAE1-D534-896A-2ED4-6EEC977C0978}"/>
                </a:ext>
              </a:extLst>
            </p:cNvPr>
            <p:cNvGrpSpPr/>
            <p:nvPr/>
          </p:nvGrpSpPr>
          <p:grpSpPr>
            <a:xfrm>
              <a:off x="4498567" y="1466125"/>
              <a:ext cx="5387572" cy="5975121"/>
              <a:chOff x="4180380" y="-108858"/>
              <a:chExt cx="6910236" cy="7663835"/>
            </a:xfrm>
          </p:grpSpPr>
          <p:sp>
            <p:nvSpPr>
              <p:cNvPr id="73" name="下箭头 72">
                <a:extLst>
                  <a:ext uri="{FF2B5EF4-FFF2-40B4-BE49-F238E27FC236}">
                    <a16:creationId xmlns:a16="http://schemas.microsoft.com/office/drawing/2014/main" id="{F3A6CCDD-0D9C-3BCA-4251-4DFD8A961CFF}"/>
                  </a:ext>
                </a:extLst>
              </p:cNvPr>
              <p:cNvSpPr/>
              <p:nvPr/>
            </p:nvSpPr>
            <p:spPr>
              <a:xfrm>
                <a:off x="7383065" y="3405836"/>
                <a:ext cx="472624" cy="323689"/>
              </a:xfrm>
              <a:prstGeom prst="downArrow">
                <a:avLst/>
              </a:prstGeom>
              <a:noFill/>
              <a:ln w="38100">
                <a:solidFill>
                  <a:srgbClr val="1F49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70EE2A76-6FCD-985C-BD66-41F908DD1330}"/>
                  </a:ext>
                </a:extLst>
              </p:cNvPr>
              <p:cNvGrpSpPr/>
              <p:nvPr/>
            </p:nvGrpSpPr>
            <p:grpSpPr>
              <a:xfrm>
                <a:off x="4180380" y="-108858"/>
                <a:ext cx="6910236" cy="7663835"/>
                <a:chOff x="4090122" y="785172"/>
                <a:chExt cx="6910236" cy="6312313"/>
              </a:xfrm>
            </p:grpSpPr>
            <p:sp>
              <p:nvSpPr>
                <p:cNvPr id="108" name="弧 107">
                  <a:extLst>
                    <a:ext uri="{FF2B5EF4-FFF2-40B4-BE49-F238E27FC236}">
                      <a16:creationId xmlns:a16="http://schemas.microsoft.com/office/drawing/2014/main" id="{B9D82807-6ABB-AC1D-D672-B691C4D34252}"/>
                    </a:ext>
                  </a:extLst>
                </p:cNvPr>
                <p:cNvSpPr/>
                <p:nvPr/>
              </p:nvSpPr>
              <p:spPr>
                <a:xfrm rot="16200000">
                  <a:off x="6391703" y="2488829"/>
                  <a:ext cx="6312311" cy="2904998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9" name="弧 108">
                  <a:extLst>
                    <a:ext uri="{FF2B5EF4-FFF2-40B4-BE49-F238E27FC236}">
                      <a16:creationId xmlns:a16="http://schemas.microsoft.com/office/drawing/2014/main" id="{85F0DFBD-0335-15DD-889D-05A71C1BF8D2}"/>
                    </a:ext>
                  </a:extLst>
                </p:cNvPr>
                <p:cNvSpPr/>
                <p:nvPr/>
              </p:nvSpPr>
              <p:spPr>
                <a:xfrm rot="5400000" flipH="1">
                  <a:off x="2386465" y="2488830"/>
                  <a:ext cx="6312312" cy="2904997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1457D03C-8636-65E4-4A93-3582B2A44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29" y="3334261"/>
                <a:ext cx="10874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FD066E16-8644-B837-CE58-F4E80A4E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5350" y="2564539"/>
                <a:ext cx="11799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EFA4C163-3E84-11FE-C9A0-CB67E7EC2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6068" y="1740766"/>
                <a:ext cx="149416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ACBBBCC6-8403-402D-3D74-09F1183DC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0930" y="893674"/>
                <a:ext cx="2065720" cy="3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2F95016-01EB-0279-5F5C-268ACF4ACF31}"/>
                  </a:ext>
                </a:extLst>
              </p:cNvPr>
              <p:cNvSpPr/>
              <p:nvPr/>
            </p:nvSpPr>
            <p:spPr>
              <a:xfrm>
                <a:off x="6995119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DDDB35E-3EFE-E5E1-69AE-0F90B02DE73D}"/>
                  </a:ext>
                </a:extLst>
              </p:cNvPr>
              <p:cNvSpPr/>
              <p:nvPr/>
            </p:nvSpPr>
            <p:spPr>
              <a:xfrm>
                <a:off x="7137829" y="1895387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A17085A-4536-573B-C898-B3A3E78F9A14}"/>
                  </a:ext>
                </a:extLst>
              </p:cNvPr>
              <p:cNvSpPr/>
              <p:nvPr/>
            </p:nvSpPr>
            <p:spPr>
              <a:xfrm>
                <a:off x="7217679" y="2722427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458E529-FC01-D0F6-41C4-E432C67AF639}"/>
                  </a:ext>
                </a:extLst>
              </p:cNvPr>
              <p:cNvSpPr/>
              <p:nvPr/>
            </p:nvSpPr>
            <p:spPr>
              <a:xfrm>
                <a:off x="6697218" y="567312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0A69721-B6BC-EA35-A6C5-3708AC3EBBFF}"/>
                  </a:ext>
                </a:extLst>
              </p:cNvPr>
              <p:cNvSpPr/>
              <p:nvPr/>
            </p:nvSpPr>
            <p:spPr>
              <a:xfrm>
                <a:off x="7230180" y="470094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C422EFB-0F26-EF65-7127-F06742B9B97A}"/>
                  </a:ext>
                </a:extLst>
              </p:cNvPr>
              <p:cNvSpPr/>
              <p:nvPr/>
            </p:nvSpPr>
            <p:spPr>
              <a:xfrm>
                <a:off x="7437052" y="60003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9DBF62C-A46B-27C5-D39C-E5527C5C23F0}"/>
                  </a:ext>
                </a:extLst>
              </p:cNvPr>
              <p:cNvSpPr/>
              <p:nvPr/>
            </p:nvSpPr>
            <p:spPr>
              <a:xfrm>
                <a:off x="7714812" y="42500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951DD67-741C-C6B3-9DE8-C84619B057C6}"/>
                  </a:ext>
                </a:extLst>
              </p:cNvPr>
              <p:cNvSpPr/>
              <p:nvPr/>
            </p:nvSpPr>
            <p:spPr>
              <a:xfrm>
                <a:off x="7068937" y="68412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C792095-FE0D-F386-61C6-5AC4231BFAFD}"/>
                  </a:ext>
                </a:extLst>
              </p:cNvPr>
              <p:cNvSpPr/>
              <p:nvPr/>
            </p:nvSpPr>
            <p:spPr>
              <a:xfrm>
                <a:off x="8100466" y="62164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F999D6F5-2092-FFA4-DA7D-2E3CF5B0DB47}"/>
                  </a:ext>
                </a:extLst>
              </p:cNvPr>
              <p:cNvSpPr/>
              <p:nvPr/>
            </p:nvSpPr>
            <p:spPr>
              <a:xfrm>
                <a:off x="7712533" y="64187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B9B9FAE-F34C-A566-8C86-75909ADC5490}"/>
                  </a:ext>
                </a:extLst>
              </p:cNvPr>
              <p:cNvSpPr/>
              <p:nvPr/>
            </p:nvSpPr>
            <p:spPr>
              <a:xfrm>
                <a:off x="8515523" y="40494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90ADC1FB-148A-CC04-59E7-0929A7C2BE87}"/>
                  </a:ext>
                </a:extLst>
              </p:cNvPr>
              <p:cNvSpPr/>
              <p:nvPr/>
            </p:nvSpPr>
            <p:spPr>
              <a:xfrm>
                <a:off x="8364247" y="621076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750E2A0-2C1A-95E2-4804-8A21B513CB7A}"/>
                  </a:ext>
                </a:extLst>
              </p:cNvPr>
              <p:cNvSpPr/>
              <p:nvPr/>
            </p:nvSpPr>
            <p:spPr>
              <a:xfrm>
                <a:off x="7266980" y="130549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B83F0ABE-DB02-5CA5-CD9C-34026B43C60E}"/>
                  </a:ext>
                </a:extLst>
              </p:cNvPr>
              <p:cNvSpPr/>
              <p:nvPr/>
            </p:nvSpPr>
            <p:spPr>
              <a:xfrm>
                <a:off x="7683227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E7F535D-7B6A-03F6-3FC4-71DCB14DA66D}"/>
                  </a:ext>
                </a:extLst>
              </p:cNvPr>
              <p:cNvSpPr/>
              <p:nvPr/>
            </p:nvSpPr>
            <p:spPr>
              <a:xfrm>
                <a:off x="7607411" y="1357786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429D7AC-14EA-1277-F060-4C34B8CD5D7D}"/>
                  </a:ext>
                </a:extLst>
              </p:cNvPr>
              <p:cNvSpPr/>
              <p:nvPr/>
            </p:nvSpPr>
            <p:spPr>
              <a:xfrm>
                <a:off x="8032785" y="1162947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D0155CD1-0E64-22EE-EB35-AC7FF9D456BE}"/>
                  </a:ext>
                </a:extLst>
              </p:cNvPr>
              <p:cNvSpPr/>
              <p:nvPr/>
            </p:nvSpPr>
            <p:spPr>
              <a:xfrm>
                <a:off x="6940228" y="144946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99CC53C8-E2D1-6844-48E6-FB08A1B0FF9B}"/>
                  </a:ext>
                </a:extLst>
              </p:cNvPr>
              <p:cNvSpPr/>
              <p:nvPr/>
            </p:nvSpPr>
            <p:spPr>
              <a:xfrm>
                <a:off x="7910281" y="142524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755358B-E731-FED3-2C6A-F5D5B52B2730}"/>
                  </a:ext>
                </a:extLst>
              </p:cNvPr>
              <p:cNvSpPr/>
              <p:nvPr/>
            </p:nvSpPr>
            <p:spPr>
              <a:xfrm>
                <a:off x="6947368" y="427615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A834C21-2721-04E4-4EBE-0EDCA2EEC18B}"/>
                  </a:ext>
                </a:extLst>
              </p:cNvPr>
              <p:cNvSpPr/>
              <p:nvPr/>
            </p:nvSpPr>
            <p:spPr>
              <a:xfrm>
                <a:off x="7922115" y="47169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755C27B0-351D-22B2-D4DB-E43A201E71D6}"/>
                  </a:ext>
                </a:extLst>
              </p:cNvPr>
              <p:cNvSpPr/>
              <p:nvPr/>
            </p:nvSpPr>
            <p:spPr>
              <a:xfrm>
                <a:off x="7795470" y="2201358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6686354-4D3B-6016-A239-5D4065491D41}"/>
                  </a:ext>
                </a:extLst>
              </p:cNvPr>
              <p:cNvSpPr/>
              <p:nvPr/>
            </p:nvSpPr>
            <p:spPr>
              <a:xfrm>
                <a:off x="7574090" y="1930833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7F806AEC-93BB-C798-CD55-A967ABFCA16A}"/>
                  </a:ext>
                </a:extLst>
              </p:cNvPr>
              <p:cNvSpPr/>
              <p:nvPr/>
            </p:nvSpPr>
            <p:spPr>
              <a:xfrm>
                <a:off x="7247406" y="2156495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D8701E0-7AA3-6880-EBE5-537936B27C44}"/>
                  </a:ext>
                </a:extLst>
              </p:cNvPr>
              <p:cNvSpPr/>
              <p:nvPr/>
            </p:nvSpPr>
            <p:spPr>
              <a:xfrm>
                <a:off x="7413457" y="2951898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185D0956-BE4B-3FE7-6913-0E46318A0120}"/>
                  </a:ext>
                </a:extLst>
              </p:cNvPr>
              <p:cNvSpPr/>
              <p:nvPr/>
            </p:nvSpPr>
            <p:spPr>
              <a:xfrm>
                <a:off x="7718833" y="2755462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7A953744-D4D2-14A5-FB62-A346D9D8E77F}"/>
              </a:ext>
            </a:extLst>
          </p:cNvPr>
          <p:cNvGrpSpPr/>
          <p:nvPr/>
        </p:nvGrpSpPr>
        <p:grpSpPr>
          <a:xfrm>
            <a:off x="260062" y="1968117"/>
            <a:ext cx="4876514" cy="2500603"/>
            <a:chOff x="4113792" y="412949"/>
            <a:chExt cx="4876514" cy="2500603"/>
          </a:xfrm>
        </p:grpSpPr>
        <p:pic>
          <p:nvPicPr>
            <p:cNvPr id="57" name="Picture 38" descr="Cloud database, cloud server, cloud storage, online server, online storage  icon - Download on Iconfinder">
              <a:extLst>
                <a:ext uri="{FF2B5EF4-FFF2-40B4-BE49-F238E27FC236}">
                  <a16:creationId xmlns:a16="http://schemas.microsoft.com/office/drawing/2014/main" id="{503E4DCC-823C-9B9D-6A11-CF99510CC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082" y="1182847"/>
              <a:ext cx="725994" cy="73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圆角矩形 116">
              <a:extLst>
                <a:ext uri="{FF2B5EF4-FFF2-40B4-BE49-F238E27FC236}">
                  <a16:creationId xmlns:a16="http://schemas.microsoft.com/office/drawing/2014/main" id="{C57045BF-633C-9E14-D40F-39897AC395CA}"/>
                </a:ext>
              </a:extLst>
            </p:cNvPr>
            <p:cNvSpPr/>
            <p:nvPr/>
          </p:nvSpPr>
          <p:spPr>
            <a:xfrm>
              <a:off x="411379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Molecule database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B50DB8E7-EC78-612D-BA9A-52FCC620694C}"/>
                </a:ext>
              </a:extLst>
            </p:cNvPr>
            <p:cNvSpPr/>
            <p:nvPr/>
          </p:nvSpPr>
          <p:spPr>
            <a:xfrm>
              <a:off x="5802087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Submissions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圆角矩形 118">
              <a:extLst>
                <a:ext uri="{FF2B5EF4-FFF2-40B4-BE49-F238E27FC236}">
                  <a16:creationId xmlns:a16="http://schemas.microsoft.com/office/drawing/2014/main" id="{85054A35-3AB5-1193-48F4-3C765544A6C7}"/>
                </a:ext>
              </a:extLst>
            </p:cNvPr>
            <p:cNvSpPr/>
            <p:nvPr/>
          </p:nvSpPr>
          <p:spPr>
            <a:xfrm>
              <a:off x="749038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Workflows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EA922C7D-4059-4C87-CD7C-0565099D045B}"/>
                </a:ext>
              </a:extLst>
            </p:cNvPr>
            <p:cNvSpPr/>
            <p:nvPr/>
          </p:nvSpPr>
          <p:spPr>
            <a:xfrm>
              <a:off x="5820529" y="2327441"/>
              <a:ext cx="3169765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Supercomputing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resources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圆角矩形 120">
              <a:extLst>
                <a:ext uri="{FF2B5EF4-FFF2-40B4-BE49-F238E27FC236}">
                  <a16:creationId xmlns:a16="http://schemas.microsoft.com/office/drawing/2014/main" id="{09AF67EF-DEA0-E2E9-72EB-B453ABCE5265}"/>
                </a:ext>
              </a:extLst>
            </p:cNvPr>
            <p:cNvSpPr/>
            <p:nvPr/>
          </p:nvSpPr>
          <p:spPr>
            <a:xfrm>
              <a:off x="4113792" y="2342475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Analysis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94D0CC4-94B1-1316-470F-5D33F5B93140}"/>
                </a:ext>
              </a:extLst>
            </p:cNvPr>
            <p:cNvCxnSpPr>
              <a:stCxn id="117" idx="3"/>
              <a:endCxn id="118" idx="1"/>
            </p:cNvCxnSpPr>
            <p:nvPr/>
          </p:nvCxnSpPr>
          <p:spPr>
            <a:xfrm>
              <a:off x="5613716" y="698488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CEB16743-BDC3-2D0A-670C-6755FB552B5D}"/>
                </a:ext>
              </a:extLst>
            </p:cNvPr>
            <p:cNvCxnSpPr/>
            <p:nvPr/>
          </p:nvCxnSpPr>
          <p:spPr>
            <a:xfrm>
              <a:off x="7320453" y="709907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625DD3FE-224A-F21D-50DF-597FDB4BE9F1}"/>
                </a:ext>
              </a:extLst>
            </p:cNvPr>
            <p:cNvCxnSpPr>
              <a:cxnSpLocks/>
            </p:cNvCxnSpPr>
            <p:nvPr/>
          </p:nvCxnSpPr>
          <p:spPr>
            <a:xfrm>
              <a:off x="8215260" y="1003903"/>
              <a:ext cx="0" cy="1332619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箭头连接符 123">
              <a:extLst>
                <a:ext uri="{FF2B5EF4-FFF2-40B4-BE49-F238E27FC236}">
                  <a16:creationId xmlns:a16="http://schemas.microsoft.com/office/drawing/2014/main" id="{FCCF3FFD-F50E-EB83-58FD-73BF7EABD8E9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6552049" y="984026"/>
              <a:ext cx="0" cy="376513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C6E0F134-F97B-8163-C9EC-209CC92DA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4414" y="2086678"/>
              <a:ext cx="0" cy="25147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6C1BA643-0B10-B7D6-8EC2-6C1C858D6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6617" y="2660671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C53E0E35-0ECA-078A-8573-6ECCEA5DDC4E}"/>
                </a:ext>
              </a:extLst>
            </p:cNvPr>
            <p:cNvCxnSpPr>
              <a:cxnSpLocks/>
            </p:cNvCxnSpPr>
            <p:nvPr/>
          </p:nvCxnSpPr>
          <p:spPr>
            <a:xfrm>
              <a:off x="5248146" y="1651041"/>
              <a:ext cx="837069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 descr="图形用户界面&#10;&#10;中度可信度描述已自动生成">
              <a:extLst>
                <a:ext uri="{FF2B5EF4-FFF2-40B4-BE49-F238E27FC236}">
                  <a16:creationId xmlns:a16="http://schemas.microsoft.com/office/drawing/2014/main" id="{21F2F0EF-FA4D-CBDF-62F7-4451F0D4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0506" y="1326457"/>
              <a:ext cx="943079" cy="624471"/>
            </a:xfrm>
            <a:prstGeom prst="rect">
              <a:avLst/>
            </a:prstGeom>
          </p:spPr>
        </p:pic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12F10D8-9684-796F-3ED9-4DAC30159077}"/>
              </a:ext>
            </a:extLst>
          </p:cNvPr>
          <p:cNvSpPr txBox="1"/>
          <p:nvPr/>
        </p:nvSpPr>
        <p:spPr>
          <a:xfrm>
            <a:off x="209290" y="3359743"/>
            <a:ext cx="141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Database I/O</a:t>
            </a:r>
            <a:endParaRPr kumimoji="1" lang="zh-CN" altLang="en-US" dirty="0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9B9F2616-ADE8-B504-3CDE-933E42EF294E}"/>
              </a:ext>
            </a:extLst>
          </p:cNvPr>
          <p:cNvSpPr txBox="1"/>
          <p:nvPr/>
        </p:nvSpPr>
        <p:spPr>
          <a:xfrm>
            <a:off x="2130553" y="33982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 apps</a:t>
            </a:r>
            <a:endParaRPr kumimoji="1" lang="zh-CN" altLang="en-US" dirty="0"/>
          </a:p>
        </p:txBody>
      </p:sp>
      <p:pic>
        <p:nvPicPr>
          <p:cNvPr id="48" name="图形 47">
            <a:extLst>
              <a:ext uri="{FF2B5EF4-FFF2-40B4-BE49-F238E27FC236}">
                <a16:creationId xmlns:a16="http://schemas.microsoft.com/office/drawing/2014/main" id="{F7D180E6-8267-D1F3-38CE-4598AA231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5698" y="2975391"/>
            <a:ext cx="1231663" cy="359509"/>
          </a:xfrm>
          <a:prstGeom prst="rect">
            <a:avLst/>
          </a:prstGeom>
          <a:effectLst>
            <a:glow rad="265106">
              <a:schemeClr val="bg1"/>
            </a:glow>
          </a:effectLst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93CAECC0-90C2-DEA0-A54C-AC8BF7FB1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37" y="1901247"/>
            <a:ext cx="5507644" cy="27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C2F9C53-1C8B-8041-8115-07337AF970BD}"/>
              </a:ext>
            </a:extLst>
          </p:cNvPr>
          <p:cNvGrpSpPr/>
          <p:nvPr/>
        </p:nvGrpSpPr>
        <p:grpSpPr>
          <a:xfrm flipH="1">
            <a:off x="5851155" y="421207"/>
            <a:ext cx="1702995" cy="2401840"/>
            <a:chOff x="1731049" y="421207"/>
            <a:chExt cx="1702995" cy="2401840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BFA107BF-E365-E74F-9E61-50DBE24A141C}"/>
                </a:ext>
              </a:extLst>
            </p:cNvPr>
            <p:cNvSpPr/>
            <p:nvPr/>
          </p:nvSpPr>
          <p:spPr>
            <a:xfrm>
              <a:off x="2080292" y="1573611"/>
              <a:ext cx="890997" cy="8909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853096F7-F3D4-BC46-90C1-FFBAE3846355}"/>
                </a:ext>
              </a:extLst>
            </p:cNvPr>
            <p:cNvSpPr/>
            <p:nvPr/>
          </p:nvSpPr>
          <p:spPr>
            <a:xfrm>
              <a:off x="2246450" y="1739769"/>
              <a:ext cx="558680" cy="558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5F71532-9D16-E246-84E5-27E10877A819}"/>
                </a:ext>
              </a:extLst>
            </p:cNvPr>
            <p:cNvGrpSpPr/>
            <p:nvPr/>
          </p:nvGrpSpPr>
          <p:grpSpPr>
            <a:xfrm>
              <a:off x="1731049" y="421207"/>
              <a:ext cx="1561798" cy="2115163"/>
              <a:chOff x="3853543" y="1771492"/>
              <a:chExt cx="1561798" cy="2115163"/>
            </a:xfrm>
          </p:grpSpPr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7B9C5D42-9AC9-7845-97A1-830857017057}"/>
                  </a:ext>
                </a:extLst>
              </p:cNvPr>
              <p:cNvGrpSpPr/>
              <p:nvPr/>
            </p:nvGrpSpPr>
            <p:grpSpPr>
              <a:xfrm>
                <a:off x="4220315" y="2150776"/>
                <a:ext cx="890997" cy="890997"/>
                <a:chOff x="4704260" y="2525484"/>
                <a:chExt cx="890997" cy="890997"/>
              </a:xfrm>
            </p:grpSpPr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A38E620F-ABE0-B145-A953-D72D3489887C}"/>
                    </a:ext>
                  </a:extLst>
                </p:cNvPr>
                <p:cNvSpPr/>
                <p:nvPr/>
              </p:nvSpPr>
              <p:spPr>
                <a:xfrm>
                  <a:off x="4704260" y="2525484"/>
                  <a:ext cx="890997" cy="89099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6F97B97F-842D-5944-86CA-FA048E2D702B}"/>
                    </a:ext>
                  </a:extLst>
                </p:cNvPr>
                <p:cNvSpPr/>
                <p:nvPr/>
              </p:nvSpPr>
              <p:spPr>
                <a:xfrm>
                  <a:off x="4870418" y="2691642"/>
                  <a:ext cx="558680" cy="5586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7CC9D6C-622B-4547-ACBB-982F0853FF70}"/>
                  </a:ext>
                </a:extLst>
              </p:cNvPr>
              <p:cNvSpPr/>
              <p:nvPr/>
            </p:nvSpPr>
            <p:spPr>
              <a:xfrm>
                <a:off x="3853543" y="1771492"/>
                <a:ext cx="1561797" cy="886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AB14A1CE-FC78-3F49-AEBA-DD880B2FE4D4}"/>
                  </a:ext>
                </a:extLst>
              </p:cNvPr>
              <p:cNvSpPr/>
              <p:nvPr/>
            </p:nvSpPr>
            <p:spPr>
              <a:xfrm>
                <a:off x="4639003" y="2319546"/>
                <a:ext cx="776338" cy="15671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167E9626-70A6-824A-8714-FEB2BF1EB54A}"/>
                </a:ext>
              </a:extLst>
            </p:cNvPr>
            <p:cNvSpPr/>
            <p:nvPr/>
          </p:nvSpPr>
          <p:spPr>
            <a:xfrm>
              <a:off x="1872247" y="1936355"/>
              <a:ext cx="1561797" cy="88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EAE91E-DEE1-5B4C-B733-59E2CC3D9C75}"/>
              </a:ext>
            </a:extLst>
          </p:cNvPr>
          <p:cNvGrpSpPr/>
          <p:nvPr/>
        </p:nvGrpSpPr>
        <p:grpSpPr>
          <a:xfrm>
            <a:off x="1731049" y="421207"/>
            <a:ext cx="1702995" cy="2401840"/>
            <a:chOff x="1731049" y="421207"/>
            <a:chExt cx="1702995" cy="2401840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4F695215-C7F7-024C-AC03-3AB34770E540}"/>
                </a:ext>
              </a:extLst>
            </p:cNvPr>
            <p:cNvSpPr/>
            <p:nvPr/>
          </p:nvSpPr>
          <p:spPr>
            <a:xfrm>
              <a:off x="2080292" y="1573611"/>
              <a:ext cx="890997" cy="8909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CF4858D9-D484-BB44-A554-5E545C68643A}"/>
                </a:ext>
              </a:extLst>
            </p:cNvPr>
            <p:cNvSpPr/>
            <p:nvPr/>
          </p:nvSpPr>
          <p:spPr>
            <a:xfrm>
              <a:off x="2246450" y="1739769"/>
              <a:ext cx="558680" cy="558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4E1766B-A65C-EF4C-AE84-1E15873149F8}"/>
                </a:ext>
              </a:extLst>
            </p:cNvPr>
            <p:cNvGrpSpPr/>
            <p:nvPr/>
          </p:nvGrpSpPr>
          <p:grpSpPr>
            <a:xfrm>
              <a:off x="1731049" y="421207"/>
              <a:ext cx="1561798" cy="2115163"/>
              <a:chOff x="3853543" y="1771492"/>
              <a:chExt cx="1561798" cy="2115163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9E47A208-94B5-2244-8102-FAC41AD0F287}"/>
                  </a:ext>
                </a:extLst>
              </p:cNvPr>
              <p:cNvGrpSpPr/>
              <p:nvPr/>
            </p:nvGrpSpPr>
            <p:grpSpPr>
              <a:xfrm>
                <a:off x="4220315" y="2150776"/>
                <a:ext cx="890997" cy="890997"/>
                <a:chOff x="4704260" y="2525484"/>
                <a:chExt cx="890997" cy="89099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73271DE1-6B40-6E4A-B76B-8834407F49AA}"/>
                    </a:ext>
                  </a:extLst>
                </p:cNvPr>
                <p:cNvSpPr/>
                <p:nvPr/>
              </p:nvSpPr>
              <p:spPr>
                <a:xfrm>
                  <a:off x="4704260" y="2525484"/>
                  <a:ext cx="890997" cy="89099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22432405-3C03-FC46-9EB1-405B722A9E34}"/>
                    </a:ext>
                  </a:extLst>
                </p:cNvPr>
                <p:cNvSpPr/>
                <p:nvPr/>
              </p:nvSpPr>
              <p:spPr>
                <a:xfrm>
                  <a:off x="4870418" y="2691642"/>
                  <a:ext cx="558680" cy="5586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904DBF6-5352-E54C-9676-76B20E255306}"/>
                  </a:ext>
                </a:extLst>
              </p:cNvPr>
              <p:cNvSpPr/>
              <p:nvPr/>
            </p:nvSpPr>
            <p:spPr>
              <a:xfrm>
                <a:off x="3853543" y="1771492"/>
                <a:ext cx="1561797" cy="886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96CA65D-BDA0-9547-A988-93E025C47103}"/>
                  </a:ext>
                </a:extLst>
              </p:cNvPr>
              <p:cNvSpPr/>
              <p:nvPr/>
            </p:nvSpPr>
            <p:spPr>
              <a:xfrm>
                <a:off x="4639003" y="2319546"/>
                <a:ext cx="776338" cy="15671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1D55057-982B-9447-8A84-037EFDC2E831}"/>
                </a:ext>
              </a:extLst>
            </p:cNvPr>
            <p:cNvSpPr/>
            <p:nvPr/>
          </p:nvSpPr>
          <p:spPr>
            <a:xfrm>
              <a:off x="1872247" y="1936355"/>
              <a:ext cx="1561797" cy="88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圆角矩形 3">
            <a:extLst>
              <a:ext uri="{FF2B5EF4-FFF2-40B4-BE49-F238E27FC236}">
                <a16:creationId xmlns:a16="http://schemas.microsoft.com/office/drawing/2014/main" id="{C9435D98-884A-6A43-B519-36C9F63D1B84}"/>
              </a:ext>
            </a:extLst>
          </p:cNvPr>
          <p:cNvSpPr/>
          <p:nvPr/>
        </p:nvSpPr>
        <p:spPr>
          <a:xfrm>
            <a:off x="24786" y="28840"/>
            <a:ext cx="4414956" cy="1296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国家战略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>
              <a:spcAft>
                <a:spcPts val="600"/>
              </a:spcAft>
            </a:pPr>
            <a:r>
              <a:rPr kumimoji="1" lang="zh-CN" altLang="en-US" sz="1400" dirty="0">
                <a:solidFill>
                  <a:schemeClr val="tx1"/>
                </a:solidFill>
              </a:rPr>
              <a:t>“中国制造</a:t>
            </a:r>
            <a:r>
              <a:rPr kumimoji="1" lang="en-US" altLang="zh-CN" sz="1400" dirty="0">
                <a:solidFill>
                  <a:schemeClr val="tx1"/>
                </a:solidFill>
              </a:rPr>
              <a:t>2025</a:t>
            </a:r>
            <a:r>
              <a:rPr kumimoji="1" lang="zh-CN" altLang="en-US" sz="1400" dirty="0">
                <a:solidFill>
                  <a:schemeClr val="tx1"/>
                </a:solidFill>
              </a:rPr>
              <a:t>”、“双碳”目标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新材料关键技术研发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储能新材料、新技术、新装备攻关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847CA030-5556-3D4B-BAB8-C03FCE4CC688}"/>
              </a:ext>
            </a:extLst>
          </p:cNvPr>
          <p:cNvSpPr/>
          <p:nvPr/>
        </p:nvSpPr>
        <p:spPr>
          <a:xfrm>
            <a:off x="4704258" y="23856"/>
            <a:ext cx="4414956" cy="1296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清华大学深圳国际研究生院</a:t>
            </a:r>
            <a:r>
              <a:rPr kumimoji="1" lang="en-US" altLang="zh-CN" sz="2000" b="1" dirty="0">
                <a:solidFill>
                  <a:srgbClr val="1F497D"/>
                </a:solidFill>
              </a:rPr>
              <a:t>|</a:t>
            </a:r>
            <a:r>
              <a:rPr kumimoji="1" lang="zh-CN" altLang="en-US" sz="2000" b="1" dirty="0">
                <a:solidFill>
                  <a:srgbClr val="1F497D"/>
                </a:solidFill>
              </a:rPr>
              <a:t>深圳市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碳功能材料国家地方联合工程实验室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材料基因组大科学装置平台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r>
              <a:rPr kumimoji="1" lang="zh-CN" altLang="en-US" sz="1600" dirty="0">
                <a:solidFill>
                  <a:schemeClr val="tx1"/>
                </a:solidFill>
              </a:rPr>
              <a:t>能源材料、材料设计与计算、生物医用材料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AE53FAA-7A0B-284D-BBDC-935D8D027B29}"/>
              </a:ext>
            </a:extLst>
          </p:cNvPr>
          <p:cNvSpPr/>
          <p:nvPr/>
        </p:nvSpPr>
        <p:spPr>
          <a:xfrm>
            <a:off x="5105788" y="1920691"/>
            <a:ext cx="3516945" cy="72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申请人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材料理论研究、高通量计算开发背景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57457441-F3FD-D142-B563-E16A6D13A643}"/>
              </a:ext>
            </a:extLst>
          </p:cNvPr>
          <p:cNvSpPr/>
          <p:nvPr/>
        </p:nvSpPr>
        <p:spPr>
          <a:xfrm>
            <a:off x="521269" y="1921728"/>
            <a:ext cx="3516945" cy="72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产业需求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适应于现代化生产的材料智能制造</a:t>
            </a: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11E56B67-DD16-9B41-9538-DA09781AC797}"/>
              </a:ext>
            </a:extLst>
          </p:cNvPr>
          <p:cNvSpPr/>
          <p:nvPr/>
        </p:nvSpPr>
        <p:spPr>
          <a:xfrm>
            <a:off x="21772" y="3639505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研究方向一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多尺度高通量计算平台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>
                <a:solidFill>
                  <a:schemeClr val="tx1"/>
                </a:solidFill>
              </a:rPr>
              <a:t>和数据库开发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9F5FB892-6824-9E46-84C5-4255327AB1E3}"/>
              </a:ext>
            </a:extLst>
          </p:cNvPr>
          <p:cNvSpPr/>
          <p:nvPr/>
        </p:nvSpPr>
        <p:spPr>
          <a:xfrm>
            <a:off x="3131999" y="3639505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研究方向二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电解液材料高通量计算筛选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电池材料设计软件开发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1665F75E-E2E0-6E49-9325-AD1BA46A7200}"/>
              </a:ext>
            </a:extLst>
          </p:cNvPr>
          <p:cNvSpPr/>
          <p:nvPr/>
        </p:nvSpPr>
        <p:spPr>
          <a:xfrm>
            <a:off x="6239214" y="3639505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研究方向三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固体电解液界面层形成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全过程机理模型研究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58857A5-9120-C747-8003-5C5D1BE6F9E5}"/>
              </a:ext>
            </a:extLst>
          </p:cNvPr>
          <p:cNvGrpSpPr/>
          <p:nvPr/>
        </p:nvGrpSpPr>
        <p:grpSpPr>
          <a:xfrm>
            <a:off x="2913804" y="4253371"/>
            <a:ext cx="229081" cy="291193"/>
            <a:chOff x="2318657" y="4920343"/>
            <a:chExt cx="670367" cy="495299"/>
          </a:xfrm>
        </p:grpSpPr>
        <p:sp>
          <p:nvSpPr>
            <p:cNvPr id="73" name="燕尾形 72">
              <a:extLst>
                <a:ext uri="{FF2B5EF4-FFF2-40B4-BE49-F238E27FC236}">
                  <a16:creationId xmlns:a16="http://schemas.microsoft.com/office/drawing/2014/main" id="{4937A5C5-AF9E-AA4F-9309-3C5D461DD91A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燕尾形 73">
              <a:extLst>
                <a:ext uri="{FF2B5EF4-FFF2-40B4-BE49-F238E27FC236}">
                  <a16:creationId xmlns:a16="http://schemas.microsoft.com/office/drawing/2014/main" id="{F0678EFE-AECE-8B4F-B139-E83C790E0A08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燕尾形 74">
              <a:extLst>
                <a:ext uri="{FF2B5EF4-FFF2-40B4-BE49-F238E27FC236}">
                  <a16:creationId xmlns:a16="http://schemas.microsoft.com/office/drawing/2014/main" id="{0F97CA86-2664-2545-8498-F23870A51D85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1FE205B-97A2-6A48-88FB-926EE25A8AD8}"/>
              </a:ext>
            </a:extLst>
          </p:cNvPr>
          <p:cNvGrpSpPr/>
          <p:nvPr/>
        </p:nvGrpSpPr>
        <p:grpSpPr>
          <a:xfrm>
            <a:off x="6029103" y="4253371"/>
            <a:ext cx="229081" cy="291193"/>
            <a:chOff x="2318657" y="4920343"/>
            <a:chExt cx="670367" cy="495299"/>
          </a:xfrm>
        </p:grpSpPr>
        <p:sp>
          <p:nvSpPr>
            <p:cNvPr id="77" name="燕尾形 76">
              <a:extLst>
                <a:ext uri="{FF2B5EF4-FFF2-40B4-BE49-F238E27FC236}">
                  <a16:creationId xmlns:a16="http://schemas.microsoft.com/office/drawing/2014/main" id="{39594912-9DE9-2646-AC76-663658EDDE71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燕尾形 77">
              <a:extLst>
                <a:ext uri="{FF2B5EF4-FFF2-40B4-BE49-F238E27FC236}">
                  <a16:creationId xmlns:a16="http://schemas.microsoft.com/office/drawing/2014/main" id="{026E46B7-2488-6746-B232-AC91B5D5A6AD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燕尾形 78">
              <a:extLst>
                <a:ext uri="{FF2B5EF4-FFF2-40B4-BE49-F238E27FC236}">
                  <a16:creationId xmlns:a16="http://schemas.microsoft.com/office/drawing/2014/main" id="{31F809B6-8686-A74D-9058-FF73C22F2941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30C72CD-DF6C-534C-AB2E-A5968AA7C82B}"/>
              </a:ext>
            </a:extLst>
          </p:cNvPr>
          <p:cNvGrpSpPr/>
          <p:nvPr/>
        </p:nvGrpSpPr>
        <p:grpSpPr>
          <a:xfrm>
            <a:off x="4220406" y="1796350"/>
            <a:ext cx="772958" cy="1737511"/>
            <a:chOff x="1713257" y="4800601"/>
            <a:chExt cx="360000" cy="5614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1299CAD-52D5-5844-B3BE-B44E4377D2F5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FA0E161-2A2C-1647-BF40-28B3A1FB8650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E4EA6E04-3CE7-1B42-84C0-71FA23D9E72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三角形 87">
              <a:extLst>
                <a:ext uri="{FF2B5EF4-FFF2-40B4-BE49-F238E27FC236}">
                  <a16:creationId xmlns:a16="http://schemas.microsoft.com/office/drawing/2014/main" id="{BA8E34E5-7E7B-E74F-A720-7EAF3BCD08C5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6348308-892F-FC4F-9BD0-4D61A911F350}"/>
              </a:ext>
            </a:extLst>
          </p:cNvPr>
          <p:cNvSpPr/>
          <p:nvPr/>
        </p:nvSpPr>
        <p:spPr>
          <a:xfrm>
            <a:off x="2511947" y="1522741"/>
            <a:ext cx="4320000" cy="21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89D1B67-1D3B-754B-9840-B07680D1B51B}"/>
              </a:ext>
            </a:extLst>
          </p:cNvPr>
          <p:cNvCxnSpPr>
            <a:cxnSpLocks/>
          </p:cNvCxnSpPr>
          <p:nvPr/>
        </p:nvCxnSpPr>
        <p:spPr>
          <a:xfrm>
            <a:off x="432264" y="674915"/>
            <a:ext cx="36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35475486-E823-004A-AC17-799D7FCA1D80}"/>
              </a:ext>
            </a:extLst>
          </p:cNvPr>
          <p:cNvCxnSpPr>
            <a:cxnSpLocks/>
          </p:cNvCxnSpPr>
          <p:nvPr/>
        </p:nvCxnSpPr>
        <p:spPr>
          <a:xfrm>
            <a:off x="5111736" y="912219"/>
            <a:ext cx="36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11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0">
            <a:extLst>
              <a:ext uri="{FF2B5EF4-FFF2-40B4-BE49-F238E27FC236}">
                <a16:creationId xmlns:a16="http://schemas.microsoft.com/office/drawing/2014/main" id="{DE229D69-F769-204D-B1FA-3E15758D1BF9}"/>
              </a:ext>
            </a:extLst>
          </p:cNvPr>
          <p:cNvSpPr/>
          <p:nvPr/>
        </p:nvSpPr>
        <p:spPr>
          <a:xfrm>
            <a:off x="1884487" y="2917370"/>
            <a:ext cx="1730558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势场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Rounded Rectangle 33">
            <a:extLst>
              <a:ext uri="{FF2B5EF4-FFF2-40B4-BE49-F238E27FC236}">
                <a16:creationId xmlns:a16="http://schemas.microsoft.com/office/drawing/2014/main" id="{C1342DCB-6177-BB4B-9ECD-83E3CA1D965A}"/>
              </a:ext>
            </a:extLst>
          </p:cNvPr>
          <p:cNvSpPr/>
          <p:nvPr/>
        </p:nvSpPr>
        <p:spPr>
          <a:xfrm>
            <a:off x="7361749" y="2924257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数据库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Rounded Rectangle 36">
            <a:extLst>
              <a:ext uri="{FF2B5EF4-FFF2-40B4-BE49-F238E27FC236}">
                <a16:creationId xmlns:a16="http://schemas.microsoft.com/office/drawing/2014/main" id="{0EEFD5EF-F628-184D-A111-477A3257ED34}"/>
              </a:ext>
            </a:extLst>
          </p:cNvPr>
          <p:cNvSpPr/>
          <p:nvPr/>
        </p:nvSpPr>
        <p:spPr>
          <a:xfrm>
            <a:off x="3701639" y="2917370"/>
            <a:ext cx="173055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分子动力学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Rounded Rectangle 39">
            <a:extLst>
              <a:ext uri="{FF2B5EF4-FFF2-40B4-BE49-F238E27FC236}">
                <a16:creationId xmlns:a16="http://schemas.microsoft.com/office/drawing/2014/main" id="{08FB1FC8-4778-5D4D-AE13-D53F4C6E4312}"/>
              </a:ext>
            </a:extLst>
          </p:cNvPr>
          <p:cNvSpPr/>
          <p:nvPr/>
        </p:nvSpPr>
        <p:spPr>
          <a:xfrm>
            <a:off x="5531694" y="2917370"/>
            <a:ext cx="173055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结果分析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6" name="Straight Arrow Connector 40">
            <a:extLst>
              <a:ext uri="{FF2B5EF4-FFF2-40B4-BE49-F238E27FC236}">
                <a16:creationId xmlns:a16="http://schemas.microsoft.com/office/drawing/2014/main" id="{76C6D0EC-5B43-CE48-9869-9CC1F0369CAD}"/>
              </a:ext>
            </a:extLst>
          </p:cNvPr>
          <p:cNvCxnSpPr>
            <a:cxnSpLocks/>
          </p:cNvCxnSpPr>
          <p:nvPr/>
        </p:nvCxnSpPr>
        <p:spPr>
          <a:xfrm>
            <a:off x="2705639" y="822283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41">
            <a:extLst>
              <a:ext uri="{FF2B5EF4-FFF2-40B4-BE49-F238E27FC236}">
                <a16:creationId xmlns:a16="http://schemas.microsoft.com/office/drawing/2014/main" id="{88C08CF4-42A0-1240-AF66-DBF0DE5F4DCD}"/>
              </a:ext>
            </a:extLst>
          </p:cNvPr>
          <p:cNvCxnSpPr>
            <a:cxnSpLocks/>
          </p:cNvCxnSpPr>
          <p:nvPr/>
        </p:nvCxnSpPr>
        <p:spPr>
          <a:xfrm>
            <a:off x="2715901" y="2200619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64">
            <a:extLst>
              <a:ext uri="{FF2B5EF4-FFF2-40B4-BE49-F238E27FC236}">
                <a16:creationId xmlns:a16="http://schemas.microsoft.com/office/drawing/2014/main" id="{D5BDB014-7D0A-E043-B26B-F07875E2DBE9}"/>
              </a:ext>
            </a:extLst>
          </p:cNvPr>
          <p:cNvSpPr/>
          <p:nvPr/>
        </p:nvSpPr>
        <p:spPr>
          <a:xfrm>
            <a:off x="54433" y="2917370"/>
            <a:ext cx="1730558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结构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Rounded Rectangle 68">
            <a:extLst>
              <a:ext uri="{FF2B5EF4-FFF2-40B4-BE49-F238E27FC236}">
                <a16:creationId xmlns:a16="http://schemas.microsoft.com/office/drawing/2014/main" id="{EA33D3C8-D361-C24C-B59F-41CCE59088C9}"/>
              </a:ext>
            </a:extLst>
          </p:cNvPr>
          <p:cNvSpPr/>
          <p:nvPr/>
        </p:nvSpPr>
        <p:spPr>
          <a:xfrm>
            <a:off x="1884487" y="152796"/>
            <a:ext cx="1730558" cy="66948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Lucida Grande" panose="020B0600040502020204" pitchFamily="34" charset="0"/>
              </a:rPr>
              <a:t>分子势场数据库</a:t>
            </a:r>
            <a:endParaRPr lang="en-US" sz="16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  <a:cs typeface="Lucida Grande" panose="020B0600040502020204" pitchFamily="34" charset="0"/>
            </a:endParaRPr>
          </a:p>
        </p:txBody>
      </p:sp>
      <p:sp>
        <p:nvSpPr>
          <p:cNvPr id="11" name="Rounded Rectangle 74">
            <a:extLst>
              <a:ext uri="{FF2B5EF4-FFF2-40B4-BE49-F238E27FC236}">
                <a16:creationId xmlns:a16="http://schemas.microsoft.com/office/drawing/2014/main" id="{4C32481A-47B2-C148-9A3B-3BB9A41DE85E}"/>
              </a:ext>
            </a:extLst>
          </p:cNvPr>
          <p:cNvSpPr/>
          <p:nvPr/>
        </p:nvSpPr>
        <p:spPr>
          <a:xfrm>
            <a:off x="3701639" y="4121632"/>
            <a:ext cx="173055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计算任务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控制和管理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Rounded Rectangle 80">
            <a:extLst>
              <a:ext uri="{FF2B5EF4-FFF2-40B4-BE49-F238E27FC236}">
                <a16:creationId xmlns:a16="http://schemas.microsoft.com/office/drawing/2014/main" id="{517F559A-B1BD-B343-A47A-CDF49AC97954}"/>
              </a:ext>
            </a:extLst>
          </p:cNvPr>
          <p:cNvSpPr/>
          <p:nvPr/>
        </p:nvSpPr>
        <p:spPr>
          <a:xfrm>
            <a:off x="54433" y="152794"/>
            <a:ext cx="1730558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分子结构数据库</a:t>
            </a:r>
            <a:endParaRPr lang="en-US" sz="16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Rounded Rectangle 83">
            <a:extLst>
              <a:ext uri="{FF2B5EF4-FFF2-40B4-BE49-F238E27FC236}">
                <a16:creationId xmlns:a16="http://schemas.microsoft.com/office/drawing/2014/main" id="{0A2CF5AC-F7E0-514E-A97B-33FCA2463ABB}"/>
              </a:ext>
            </a:extLst>
          </p:cNvPr>
          <p:cNvSpPr/>
          <p:nvPr/>
        </p:nvSpPr>
        <p:spPr>
          <a:xfrm>
            <a:off x="54429" y="1542019"/>
            <a:ext cx="903786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87">
            <a:extLst>
              <a:ext uri="{FF2B5EF4-FFF2-40B4-BE49-F238E27FC236}">
                <a16:creationId xmlns:a16="http://schemas.microsoft.com/office/drawing/2014/main" id="{A30762C8-8F30-0B44-BF76-C5D0895BF47C}"/>
              </a:ext>
            </a:extLst>
          </p:cNvPr>
          <p:cNvCxnSpPr>
            <a:cxnSpLocks/>
          </p:cNvCxnSpPr>
          <p:nvPr/>
        </p:nvCxnSpPr>
        <p:spPr>
          <a:xfrm>
            <a:off x="919709" y="822283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88">
            <a:extLst>
              <a:ext uri="{FF2B5EF4-FFF2-40B4-BE49-F238E27FC236}">
                <a16:creationId xmlns:a16="http://schemas.microsoft.com/office/drawing/2014/main" id="{3A8FC049-49CD-B74A-B96E-F5B4B8089F2E}"/>
              </a:ext>
            </a:extLst>
          </p:cNvPr>
          <p:cNvCxnSpPr>
            <a:cxnSpLocks/>
          </p:cNvCxnSpPr>
          <p:nvPr/>
        </p:nvCxnSpPr>
        <p:spPr>
          <a:xfrm>
            <a:off x="919709" y="2200619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90">
            <a:extLst>
              <a:ext uri="{FF2B5EF4-FFF2-40B4-BE49-F238E27FC236}">
                <a16:creationId xmlns:a16="http://schemas.microsoft.com/office/drawing/2014/main" id="{828AFF66-7E1B-024A-97E6-4F4CEFDEBCED}"/>
              </a:ext>
            </a:extLst>
          </p:cNvPr>
          <p:cNvCxnSpPr>
            <a:cxnSpLocks/>
          </p:cNvCxnSpPr>
          <p:nvPr/>
        </p:nvCxnSpPr>
        <p:spPr>
          <a:xfrm>
            <a:off x="6315409" y="2200617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103">
            <a:extLst>
              <a:ext uri="{FF2B5EF4-FFF2-40B4-BE49-F238E27FC236}">
                <a16:creationId xmlns:a16="http://schemas.microsoft.com/office/drawing/2014/main" id="{B825A247-3B90-2444-8A20-8F6CC0139BFE}"/>
              </a:ext>
            </a:extLst>
          </p:cNvPr>
          <p:cNvSpPr/>
          <p:nvPr/>
        </p:nvSpPr>
        <p:spPr>
          <a:xfrm>
            <a:off x="1881359" y="4112115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电荷拟合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24" name="Straight Arrow Connector 106">
            <a:extLst>
              <a:ext uri="{FF2B5EF4-FFF2-40B4-BE49-F238E27FC236}">
                <a16:creationId xmlns:a16="http://schemas.microsoft.com/office/drawing/2014/main" id="{F21FBEC0-CE1F-F849-8797-2DA26FE52603}"/>
              </a:ext>
            </a:extLst>
          </p:cNvPr>
          <p:cNvCxnSpPr>
            <a:cxnSpLocks/>
          </p:cNvCxnSpPr>
          <p:nvPr/>
        </p:nvCxnSpPr>
        <p:spPr>
          <a:xfrm flipV="1">
            <a:off x="4566917" y="3584560"/>
            <a:ext cx="0" cy="54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08">
            <a:extLst>
              <a:ext uri="{FF2B5EF4-FFF2-40B4-BE49-F238E27FC236}">
                <a16:creationId xmlns:a16="http://schemas.microsoft.com/office/drawing/2014/main" id="{7555B800-74A6-5444-BAD5-8AE7E5680DD1}"/>
              </a:ext>
            </a:extLst>
          </p:cNvPr>
          <p:cNvCxnSpPr>
            <a:cxnSpLocks/>
          </p:cNvCxnSpPr>
          <p:nvPr/>
        </p:nvCxnSpPr>
        <p:spPr>
          <a:xfrm>
            <a:off x="3579650" y="325900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11">
            <a:extLst>
              <a:ext uri="{FF2B5EF4-FFF2-40B4-BE49-F238E27FC236}">
                <a16:creationId xmlns:a16="http://schemas.microsoft.com/office/drawing/2014/main" id="{33803E1F-F796-4C46-A304-4365569C5560}"/>
              </a:ext>
            </a:extLst>
          </p:cNvPr>
          <p:cNvCxnSpPr>
            <a:cxnSpLocks/>
          </p:cNvCxnSpPr>
          <p:nvPr/>
        </p:nvCxnSpPr>
        <p:spPr>
          <a:xfrm>
            <a:off x="1752267" y="325900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12">
            <a:extLst>
              <a:ext uri="{FF2B5EF4-FFF2-40B4-BE49-F238E27FC236}">
                <a16:creationId xmlns:a16="http://schemas.microsoft.com/office/drawing/2014/main" id="{2059CB42-0199-434D-AB83-980D25695107}"/>
              </a:ext>
            </a:extLst>
          </p:cNvPr>
          <p:cNvCxnSpPr>
            <a:cxnSpLocks/>
          </p:cNvCxnSpPr>
          <p:nvPr/>
        </p:nvCxnSpPr>
        <p:spPr>
          <a:xfrm>
            <a:off x="7222271" y="327406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13">
            <a:extLst>
              <a:ext uri="{FF2B5EF4-FFF2-40B4-BE49-F238E27FC236}">
                <a16:creationId xmlns:a16="http://schemas.microsoft.com/office/drawing/2014/main" id="{98107F9A-9C8F-B544-8126-8B5C74D0B0B8}"/>
              </a:ext>
            </a:extLst>
          </p:cNvPr>
          <p:cNvCxnSpPr>
            <a:cxnSpLocks/>
          </p:cNvCxnSpPr>
          <p:nvPr/>
        </p:nvCxnSpPr>
        <p:spPr>
          <a:xfrm>
            <a:off x="5402345" y="325900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05">
            <a:extLst>
              <a:ext uri="{FF2B5EF4-FFF2-40B4-BE49-F238E27FC236}">
                <a16:creationId xmlns:a16="http://schemas.microsoft.com/office/drawing/2014/main" id="{13499A77-2D14-D04F-9FAB-643D73418A6B}"/>
              </a:ext>
            </a:extLst>
          </p:cNvPr>
          <p:cNvCxnSpPr>
            <a:cxnSpLocks/>
          </p:cNvCxnSpPr>
          <p:nvPr/>
        </p:nvCxnSpPr>
        <p:spPr>
          <a:xfrm flipV="1">
            <a:off x="2710227" y="3562369"/>
            <a:ext cx="2646" cy="54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71">
            <a:extLst>
              <a:ext uri="{FF2B5EF4-FFF2-40B4-BE49-F238E27FC236}">
                <a16:creationId xmlns:a16="http://schemas.microsoft.com/office/drawing/2014/main" id="{54842931-B14D-7246-80FE-75B0009E6C94}"/>
              </a:ext>
            </a:extLst>
          </p:cNvPr>
          <p:cNvSpPr/>
          <p:nvPr/>
        </p:nvSpPr>
        <p:spPr>
          <a:xfrm>
            <a:off x="1859976" y="5353122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量子化学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34" name="Straight Arrow Connector 106">
            <a:extLst>
              <a:ext uri="{FF2B5EF4-FFF2-40B4-BE49-F238E27FC236}">
                <a16:creationId xmlns:a16="http://schemas.microsoft.com/office/drawing/2014/main" id="{8689877E-8A6D-C448-8C91-15F732E6C7E2}"/>
              </a:ext>
            </a:extLst>
          </p:cNvPr>
          <p:cNvCxnSpPr>
            <a:cxnSpLocks/>
          </p:cNvCxnSpPr>
          <p:nvPr/>
        </p:nvCxnSpPr>
        <p:spPr>
          <a:xfrm flipV="1">
            <a:off x="2718758" y="4800569"/>
            <a:ext cx="2646" cy="54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06">
            <a:extLst>
              <a:ext uri="{FF2B5EF4-FFF2-40B4-BE49-F238E27FC236}">
                <a16:creationId xmlns:a16="http://schemas.microsoft.com/office/drawing/2014/main" id="{E60B3389-9C29-BE44-9303-3DC06F1C7850}"/>
              </a:ext>
            </a:extLst>
          </p:cNvPr>
          <p:cNvCxnSpPr>
            <a:cxnSpLocks/>
          </p:cNvCxnSpPr>
          <p:nvPr/>
        </p:nvCxnSpPr>
        <p:spPr>
          <a:xfrm flipH="1">
            <a:off x="3579650" y="5653806"/>
            <a:ext cx="987267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6406BF-4392-B64A-B73E-30D61ABADEC2}"/>
              </a:ext>
            </a:extLst>
          </p:cNvPr>
          <p:cNvCxnSpPr>
            <a:cxnSpLocks/>
          </p:cNvCxnSpPr>
          <p:nvPr/>
        </p:nvCxnSpPr>
        <p:spPr>
          <a:xfrm>
            <a:off x="8201717" y="2208494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71">
            <a:extLst>
              <a:ext uri="{FF2B5EF4-FFF2-40B4-BE49-F238E27FC236}">
                <a16:creationId xmlns:a16="http://schemas.microsoft.com/office/drawing/2014/main" id="{1BF2884D-D689-C74F-8D59-737A62DF5FA4}"/>
              </a:ext>
            </a:extLst>
          </p:cNvPr>
          <p:cNvSpPr/>
          <p:nvPr/>
        </p:nvSpPr>
        <p:spPr>
          <a:xfrm>
            <a:off x="5531691" y="5299972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量子化学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45" name="Straight Arrow Connector 106">
            <a:extLst>
              <a:ext uri="{FF2B5EF4-FFF2-40B4-BE49-F238E27FC236}">
                <a16:creationId xmlns:a16="http://schemas.microsoft.com/office/drawing/2014/main" id="{12B3D346-4344-494B-B337-19DC0FBA10DC}"/>
              </a:ext>
            </a:extLst>
          </p:cNvPr>
          <p:cNvCxnSpPr>
            <a:cxnSpLocks/>
          </p:cNvCxnSpPr>
          <p:nvPr/>
        </p:nvCxnSpPr>
        <p:spPr>
          <a:xfrm flipV="1">
            <a:off x="6351917" y="3608629"/>
            <a:ext cx="0" cy="1691343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06">
            <a:extLst>
              <a:ext uri="{FF2B5EF4-FFF2-40B4-BE49-F238E27FC236}">
                <a16:creationId xmlns:a16="http://schemas.microsoft.com/office/drawing/2014/main" id="{9EA1B8B6-2C4D-4147-920E-CDDD3EF047E3}"/>
              </a:ext>
            </a:extLst>
          </p:cNvPr>
          <p:cNvCxnSpPr>
            <a:cxnSpLocks/>
          </p:cNvCxnSpPr>
          <p:nvPr/>
        </p:nvCxnSpPr>
        <p:spPr>
          <a:xfrm>
            <a:off x="4550948" y="4811451"/>
            <a:ext cx="0" cy="842355"/>
          </a:xfrm>
          <a:prstGeom prst="straightConnector1">
            <a:avLst/>
          </a:prstGeom>
          <a:ln w="57150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6">
            <a:extLst>
              <a:ext uri="{FF2B5EF4-FFF2-40B4-BE49-F238E27FC236}">
                <a16:creationId xmlns:a16="http://schemas.microsoft.com/office/drawing/2014/main" id="{90046F30-40A6-4A49-876A-AB953F32DFA2}"/>
              </a:ext>
            </a:extLst>
          </p:cNvPr>
          <p:cNvCxnSpPr>
            <a:cxnSpLocks/>
          </p:cNvCxnSpPr>
          <p:nvPr/>
        </p:nvCxnSpPr>
        <p:spPr>
          <a:xfrm>
            <a:off x="4566917" y="5653806"/>
            <a:ext cx="96477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图形 54">
            <a:extLst>
              <a:ext uri="{FF2B5EF4-FFF2-40B4-BE49-F238E27FC236}">
                <a16:creationId xmlns:a16="http://schemas.microsoft.com/office/drawing/2014/main" id="{4A41A7A7-C7CC-7240-B135-136008CD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0536" y="1584459"/>
            <a:ext cx="1820625" cy="5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5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Picture 40" descr="電子設計自動化- 维基百科，自由的百科全书">
            <a:extLst>
              <a:ext uri="{FF2B5EF4-FFF2-40B4-BE49-F238E27FC236}">
                <a16:creationId xmlns:a16="http://schemas.microsoft.com/office/drawing/2014/main" id="{A66E086C-D19E-2345-B981-4ACBB0491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51230"/>
            <a:ext cx="2527661" cy="191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EE3FD912-7EE9-6E4E-83D7-CF2B97F7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43" y="660621"/>
            <a:ext cx="2944103" cy="294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EBF40F-A184-7A4D-88C6-4E5353798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195" y="2465112"/>
            <a:ext cx="2870932" cy="14906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BFEA5E5-9CEA-934C-8F95-2644A44CDDDC}"/>
              </a:ext>
            </a:extLst>
          </p:cNvPr>
          <p:cNvSpPr txBox="1"/>
          <p:nvPr/>
        </p:nvSpPr>
        <p:spPr>
          <a:xfrm>
            <a:off x="4850247" y="387575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适应现代化生产的工业设计软件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38F9CAD-CD93-2944-AA70-9DF3BF83BC23}"/>
              </a:ext>
            </a:extLst>
          </p:cNvPr>
          <p:cNvSpPr txBox="1"/>
          <p:nvPr/>
        </p:nvSpPr>
        <p:spPr>
          <a:xfrm>
            <a:off x="858402" y="3875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基于试错法的实验手段</a:t>
            </a:r>
          </a:p>
        </p:txBody>
      </p:sp>
      <p:grpSp>
        <p:nvGrpSpPr>
          <p:cNvPr id="2059" name="组合 2058">
            <a:extLst>
              <a:ext uri="{FF2B5EF4-FFF2-40B4-BE49-F238E27FC236}">
                <a16:creationId xmlns:a16="http://schemas.microsoft.com/office/drawing/2014/main" id="{AC939F0F-B4EF-EF4E-B721-22C8CDFE63C4}"/>
              </a:ext>
            </a:extLst>
          </p:cNvPr>
          <p:cNvGrpSpPr/>
          <p:nvPr/>
        </p:nvGrpSpPr>
        <p:grpSpPr>
          <a:xfrm>
            <a:off x="323286" y="3633612"/>
            <a:ext cx="8497428" cy="726808"/>
            <a:chOff x="1436350" y="2094890"/>
            <a:chExt cx="6293008" cy="538258"/>
          </a:xfrm>
        </p:grpSpPr>
        <p:sp>
          <p:nvSpPr>
            <p:cNvPr id="2049" name="矩形 2048">
              <a:extLst>
                <a:ext uri="{FF2B5EF4-FFF2-40B4-BE49-F238E27FC236}">
                  <a16:creationId xmlns:a16="http://schemas.microsoft.com/office/drawing/2014/main" id="{1B5C5C10-F034-C848-BFB8-712D8479DFF0}"/>
                </a:ext>
              </a:extLst>
            </p:cNvPr>
            <p:cNvSpPr/>
            <p:nvPr/>
          </p:nvSpPr>
          <p:spPr>
            <a:xfrm rot="589797">
              <a:off x="1436350" y="2094890"/>
              <a:ext cx="6293008" cy="16852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51" name="三角形 2050">
              <a:extLst>
                <a:ext uri="{FF2B5EF4-FFF2-40B4-BE49-F238E27FC236}">
                  <a16:creationId xmlns:a16="http://schemas.microsoft.com/office/drawing/2014/main" id="{D77973BF-44E4-5F43-9FDA-70A233D0ACAA}"/>
                </a:ext>
              </a:extLst>
            </p:cNvPr>
            <p:cNvSpPr/>
            <p:nvPr/>
          </p:nvSpPr>
          <p:spPr>
            <a:xfrm>
              <a:off x="4343674" y="2254193"/>
              <a:ext cx="483941" cy="378955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8727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CF0690A5-DD3B-8D42-AD07-682EE197FCF4}"/>
              </a:ext>
            </a:extLst>
          </p:cNvPr>
          <p:cNvGrpSpPr/>
          <p:nvPr/>
        </p:nvGrpSpPr>
        <p:grpSpPr>
          <a:xfrm>
            <a:off x="4266704" y="981459"/>
            <a:ext cx="2395545" cy="949729"/>
            <a:chOff x="390725" y="441126"/>
            <a:chExt cx="7436099" cy="2948088"/>
          </a:xfrm>
        </p:grpSpPr>
        <p:pic>
          <p:nvPicPr>
            <p:cNvPr id="116" name="Picture 33">
              <a:extLst>
                <a:ext uri="{FF2B5EF4-FFF2-40B4-BE49-F238E27FC236}">
                  <a16:creationId xmlns:a16="http://schemas.microsoft.com/office/drawing/2014/main" id="{E99E5327-41C4-7A41-ACD1-41197FD9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9588" y="877750"/>
              <a:ext cx="1975803" cy="1975803"/>
            </a:xfrm>
            <a:prstGeom prst="rect">
              <a:avLst/>
            </a:prstGeom>
          </p:spPr>
        </p:pic>
        <p:pic>
          <p:nvPicPr>
            <p:cNvPr id="117" name="Picture 34">
              <a:extLst>
                <a:ext uri="{FF2B5EF4-FFF2-40B4-BE49-F238E27FC236}">
                  <a16:creationId xmlns:a16="http://schemas.microsoft.com/office/drawing/2014/main" id="{71636C5D-59B1-3445-927D-6A6348234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725" y="651070"/>
              <a:ext cx="2362112" cy="2362112"/>
            </a:xfrm>
            <a:prstGeom prst="rect">
              <a:avLst/>
            </a:prstGeom>
          </p:spPr>
        </p:pic>
        <p:pic>
          <p:nvPicPr>
            <p:cNvPr id="118" name="Picture 35">
              <a:extLst>
                <a:ext uri="{FF2B5EF4-FFF2-40B4-BE49-F238E27FC236}">
                  <a16:creationId xmlns:a16="http://schemas.microsoft.com/office/drawing/2014/main" id="{FEDC0B75-9551-EC40-9AA4-2D82A8668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8735" y="441126"/>
              <a:ext cx="2948089" cy="2948088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90F91D7-5420-964F-847C-D76B6137CA90}"/>
              </a:ext>
            </a:extLst>
          </p:cNvPr>
          <p:cNvGrpSpPr/>
          <p:nvPr/>
        </p:nvGrpSpPr>
        <p:grpSpPr>
          <a:xfrm>
            <a:off x="596018" y="1606412"/>
            <a:ext cx="2364297" cy="2397738"/>
            <a:chOff x="5026036" y="325090"/>
            <a:chExt cx="3155950" cy="320058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E9B22E7-2C68-AE45-95CD-3E5C97E4A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036" y="325090"/>
              <a:ext cx="3155950" cy="313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D9A5D90-50FB-0A4E-82EA-A4A60E3BB5E2}"/>
                </a:ext>
              </a:extLst>
            </p:cNvPr>
            <p:cNvSpPr txBox="1"/>
            <p:nvPr/>
          </p:nvSpPr>
          <p:spPr>
            <a:xfrm>
              <a:off x="6020058" y="3053899"/>
              <a:ext cx="815231" cy="375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Synthesis</a:t>
              </a:r>
            </a:p>
            <a:p>
              <a:pPr algn="ctr"/>
              <a:r>
                <a:rPr kumimoji="1"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kumimoji="1" lang="zh-CN" alt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  <a:endParaRPr kumimoji="1" lang="zh-CN" altLang="en-U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DD2C3B-0495-D641-B257-2F15C03A8E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62" t="83161" r="20898"/>
            <a:stretch/>
          </p:blipFill>
          <p:spPr bwMode="auto">
            <a:xfrm>
              <a:off x="7357786" y="3090248"/>
              <a:ext cx="616858" cy="43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图片 5" descr="图形用户界面&#10;&#10;低可信度描述已自动生成">
            <a:extLst>
              <a:ext uri="{FF2B5EF4-FFF2-40B4-BE49-F238E27FC236}">
                <a16:creationId xmlns:a16="http://schemas.microsoft.com/office/drawing/2014/main" id="{1B11ABC2-C3E6-B64E-9F4B-1B7D1BD6E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28" y="118625"/>
            <a:ext cx="3552820" cy="142208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E1DCD8-9412-3148-8F60-8F9CE2F28722}"/>
              </a:ext>
            </a:extLst>
          </p:cNvPr>
          <p:cNvSpPr txBox="1"/>
          <p:nvPr/>
        </p:nvSpPr>
        <p:spPr>
          <a:xfrm>
            <a:off x="-64451" y="0"/>
            <a:ext cx="4651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(a)</a:t>
            </a:r>
            <a:endParaRPr kumimoji="1"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1A6522-B8B3-AA43-A968-2A3E1E743058}"/>
              </a:ext>
            </a:extLst>
          </p:cNvPr>
          <p:cNvSpPr txBox="1"/>
          <p:nvPr/>
        </p:nvSpPr>
        <p:spPr>
          <a:xfrm>
            <a:off x="-67942" y="1540711"/>
            <a:ext cx="47641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(b)</a:t>
            </a:r>
            <a:endParaRPr kumimoji="1"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64E949-7830-D94F-ACEA-5AE8973210A1}"/>
              </a:ext>
            </a:extLst>
          </p:cNvPr>
          <p:cNvSpPr txBox="1"/>
          <p:nvPr/>
        </p:nvSpPr>
        <p:spPr>
          <a:xfrm>
            <a:off x="-67942" y="4150541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(d)</a:t>
            </a:r>
            <a:endParaRPr kumimoji="1" lang="zh-CN" altLang="en-US" sz="2000" dirty="0"/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id="{513B18A1-60AC-6F48-9263-F78CD9EF5F72}"/>
              </a:ext>
            </a:extLst>
          </p:cNvPr>
          <p:cNvSpPr/>
          <p:nvPr/>
        </p:nvSpPr>
        <p:spPr>
          <a:xfrm>
            <a:off x="4170581" y="5353582"/>
            <a:ext cx="614553" cy="367028"/>
          </a:xfrm>
          <a:prstGeom prst="right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F16632-390A-4145-B0FA-933CD74A73FE}"/>
              </a:ext>
            </a:extLst>
          </p:cNvPr>
          <p:cNvGrpSpPr/>
          <p:nvPr/>
        </p:nvGrpSpPr>
        <p:grpSpPr>
          <a:xfrm>
            <a:off x="1147751" y="4370505"/>
            <a:ext cx="2835047" cy="2006747"/>
            <a:chOff x="1012942" y="3398724"/>
            <a:chExt cx="2835047" cy="2006747"/>
          </a:xfrm>
        </p:grpSpPr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DEEEA0BF-7BAC-7347-9FB9-78516515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2942" y="3398724"/>
              <a:ext cx="2803313" cy="805677"/>
            </a:xfrm>
            <a:prstGeom prst="rect">
              <a:avLst/>
            </a:prstGeom>
          </p:spPr>
        </p:pic>
        <p:pic>
          <p:nvPicPr>
            <p:cNvPr id="46" name="Picture 28" descr="超级计算机哪家强？10大生产商中国企业囊括前三！">
              <a:extLst>
                <a:ext uri="{FF2B5EF4-FFF2-40B4-BE49-F238E27FC236}">
                  <a16:creationId xmlns:a16="http://schemas.microsoft.com/office/drawing/2014/main" id="{65F33F7B-3192-9542-8218-E8E887743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845" y="4306042"/>
              <a:ext cx="1945144" cy="1099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38" descr="Cloud database, cloud server, cloud storage, online server, online storage  icon - Download on Iconfinder">
            <a:extLst>
              <a:ext uri="{FF2B5EF4-FFF2-40B4-BE49-F238E27FC236}">
                <a16:creationId xmlns:a16="http://schemas.microsoft.com/office/drawing/2014/main" id="{2C7DC4B9-F919-C34F-A5E8-6D0FB3B9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41" y="5310300"/>
            <a:ext cx="1034473" cy="103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E12429B-5CC4-C247-893A-30DC2B3AB5D6}"/>
              </a:ext>
            </a:extLst>
          </p:cNvPr>
          <p:cNvSpPr txBox="1"/>
          <p:nvPr/>
        </p:nvSpPr>
        <p:spPr>
          <a:xfrm>
            <a:off x="1879993" y="64681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高通量计算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BF2D8BC-C1AB-014B-8BE1-5CCD60B4CACD}"/>
              </a:ext>
            </a:extLst>
          </p:cNvPr>
          <p:cNvSpPr txBox="1"/>
          <p:nvPr/>
        </p:nvSpPr>
        <p:spPr>
          <a:xfrm>
            <a:off x="5429697" y="6465502"/>
            <a:ext cx="205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电池材料设计软件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CF0C236-69E3-AB99-A363-80DE0ABD347E}"/>
              </a:ext>
            </a:extLst>
          </p:cNvPr>
          <p:cNvGrpSpPr/>
          <p:nvPr/>
        </p:nvGrpSpPr>
        <p:grpSpPr>
          <a:xfrm>
            <a:off x="4838491" y="4467345"/>
            <a:ext cx="3109703" cy="2029093"/>
            <a:chOff x="4838491" y="4467345"/>
            <a:chExt cx="3109703" cy="202909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44B59FE-8DEF-D748-9924-7C96E201A863}"/>
                </a:ext>
              </a:extLst>
            </p:cNvPr>
            <p:cNvGrpSpPr/>
            <p:nvPr/>
          </p:nvGrpSpPr>
          <p:grpSpPr>
            <a:xfrm>
              <a:off x="4891002" y="4494564"/>
              <a:ext cx="3057192" cy="2001874"/>
              <a:chOff x="5008909" y="3876296"/>
              <a:chExt cx="3057192" cy="2001874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3C14CC20-648E-BE47-9D56-CCCC11902B41}"/>
                  </a:ext>
                </a:extLst>
              </p:cNvPr>
              <p:cNvGrpSpPr/>
              <p:nvPr/>
            </p:nvGrpSpPr>
            <p:grpSpPr>
              <a:xfrm>
                <a:off x="5008909" y="3876296"/>
                <a:ext cx="3057192" cy="2001874"/>
                <a:chOff x="5008909" y="3876296"/>
                <a:chExt cx="3057192" cy="2001874"/>
              </a:xfrm>
            </p:grpSpPr>
            <p:pic>
              <p:nvPicPr>
                <p:cNvPr id="59" name="Picture 6" descr="从Deepin 20.1升级到20.2版失败后不能登陆系统DDE图形界面的解决_Linux教程_云网牛站">
                  <a:extLst>
                    <a:ext uri="{FF2B5EF4-FFF2-40B4-BE49-F238E27FC236}">
                      <a16:creationId xmlns:a16="http://schemas.microsoft.com/office/drawing/2014/main" id="{8EDB9114-14FF-9045-B765-1A3A2BBF3F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15282"/>
                <a:stretch/>
              </p:blipFill>
              <p:spPr bwMode="auto">
                <a:xfrm>
                  <a:off x="5008909" y="3885571"/>
                  <a:ext cx="3057192" cy="19642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2AA72B9-B1B4-F541-9DA5-BA51559F1FD2}"/>
                    </a:ext>
                  </a:extLst>
                </p:cNvPr>
                <p:cNvSpPr txBox="1"/>
                <p:nvPr/>
              </p:nvSpPr>
              <p:spPr>
                <a:xfrm>
                  <a:off x="5175887" y="4014903"/>
                  <a:ext cx="528228" cy="18632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成分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电压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电导率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浓度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温度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稳定性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密度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价格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熔点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供应商</a:t>
                  </a:r>
                  <a:endParaRPr kumimoji="1" lang="en-US" altLang="zh-CN" sz="600" dirty="0"/>
                </a:p>
              </p:txBody>
            </p:sp>
            <p:sp>
              <p:nvSpPr>
                <p:cNvPr id="61" name="圆角矩形 60">
                  <a:extLst>
                    <a:ext uri="{FF2B5EF4-FFF2-40B4-BE49-F238E27FC236}">
                      <a16:creationId xmlns:a16="http://schemas.microsoft.com/office/drawing/2014/main" id="{A5DF3678-6C9F-5B47-AA17-5245AD3E6C2E}"/>
                    </a:ext>
                  </a:extLst>
                </p:cNvPr>
                <p:cNvSpPr/>
                <p:nvPr/>
              </p:nvSpPr>
              <p:spPr>
                <a:xfrm>
                  <a:off x="5871093" y="3876296"/>
                  <a:ext cx="1389678" cy="19394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62" name="图形 61">
                  <a:extLst>
                    <a:ext uri="{FF2B5EF4-FFF2-40B4-BE49-F238E27FC236}">
                      <a16:creationId xmlns:a16="http://schemas.microsoft.com/office/drawing/2014/main" id="{131762A0-A305-D84F-8EAB-21EAB81BD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2888" y="3896715"/>
                  <a:ext cx="391750" cy="112590"/>
                </a:xfrm>
                <a:prstGeom prst="rect">
                  <a:avLst/>
                </a:prstGeom>
              </p:spPr>
            </p:pic>
            <p:sp>
              <p:nvSpPr>
                <p:cNvPr id="63" name="圆角矩形 62">
                  <a:extLst>
                    <a:ext uri="{FF2B5EF4-FFF2-40B4-BE49-F238E27FC236}">
                      <a16:creationId xmlns:a16="http://schemas.microsoft.com/office/drawing/2014/main" id="{39FB9E97-FB00-284C-B0DD-58018D9493C2}"/>
                    </a:ext>
                  </a:extLst>
                </p:cNvPr>
                <p:cNvSpPr/>
                <p:nvPr/>
              </p:nvSpPr>
              <p:spPr>
                <a:xfrm>
                  <a:off x="5704115" y="4070237"/>
                  <a:ext cx="2361986" cy="1807933"/>
                </a:xfrm>
                <a:prstGeom prst="roundRect">
                  <a:avLst>
                    <a:gd name="adj" fmla="val 2216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E833E9D0-B160-9E4C-8538-2ECD068C562F}"/>
                  </a:ext>
                </a:extLst>
              </p:cNvPr>
              <p:cNvGrpSpPr/>
              <p:nvPr/>
            </p:nvGrpSpPr>
            <p:grpSpPr>
              <a:xfrm>
                <a:off x="5745379" y="4193971"/>
                <a:ext cx="2210220" cy="1560326"/>
                <a:chOff x="5690949" y="4193971"/>
                <a:chExt cx="2210220" cy="1560326"/>
              </a:xfrm>
            </p:grpSpPr>
            <p:pic>
              <p:nvPicPr>
                <p:cNvPr id="49" name="Picture 12">
                  <a:extLst>
                    <a:ext uri="{FF2B5EF4-FFF2-40B4-BE49-F238E27FC236}">
                      <a16:creationId xmlns:a16="http://schemas.microsoft.com/office/drawing/2014/main" id="{E52F753D-ECFD-4540-9892-EB7501E5D1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H="1">
                  <a:off x="6601169" y="4193971"/>
                  <a:ext cx="541343" cy="541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0" name="左大括号 49">
                  <a:extLst>
                    <a:ext uri="{FF2B5EF4-FFF2-40B4-BE49-F238E27FC236}">
                      <a16:creationId xmlns:a16="http://schemas.microsoft.com/office/drawing/2014/main" id="{7CBC4244-08FF-C147-A918-3B167077C013}"/>
                    </a:ext>
                  </a:extLst>
                </p:cNvPr>
                <p:cNvSpPr/>
                <p:nvPr/>
              </p:nvSpPr>
              <p:spPr>
                <a:xfrm rot="5400000">
                  <a:off x="6776581" y="4078325"/>
                  <a:ext cx="108604" cy="1208475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51" name="直线连接符 50">
                  <a:extLst>
                    <a:ext uri="{FF2B5EF4-FFF2-40B4-BE49-F238E27FC236}">
                      <a16:creationId xmlns:a16="http://schemas.microsoft.com/office/drawing/2014/main" id="{B370673D-2341-D942-89AA-0A703F6EC648}"/>
                    </a:ext>
                  </a:extLst>
                </p:cNvPr>
                <p:cNvCxnSpPr>
                  <a:cxnSpLocks/>
                  <a:stCxn id="50" idx="1"/>
                </p:cNvCxnSpPr>
                <p:nvPr/>
              </p:nvCxnSpPr>
              <p:spPr>
                <a:xfrm>
                  <a:off x="6830883" y="4628261"/>
                  <a:ext cx="0" cy="107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D49D86F6-1313-5C40-9617-DBCC84CE6A73}"/>
                    </a:ext>
                  </a:extLst>
                </p:cNvPr>
                <p:cNvGrpSpPr/>
                <p:nvPr/>
              </p:nvGrpSpPr>
              <p:grpSpPr>
                <a:xfrm>
                  <a:off x="6532873" y="4867717"/>
                  <a:ext cx="620340" cy="610316"/>
                  <a:chOff x="-130974" y="1120256"/>
                  <a:chExt cx="2894799" cy="2848019"/>
                </a:xfrm>
              </p:grpSpPr>
              <p:pic>
                <p:nvPicPr>
                  <p:cNvPr id="57" name="Picture 22">
                    <a:extLst>
                      <a:ext uri="{FF2B5EF4-FFF2-40B4-BE49-F238E27FC236}">
                        <a16:creationId xmlns:a16="http://schemas.microsoft.com/office/drawing/2014/main" id="{9A5E430D-A19A-F941-9D33-32DAC2700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screen">
                    <a:alphaModFix amt="44000"/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08630" y="1499608"/>
                    <a:ext cx="2013668" cy="2034342"/>
                  </a:xfrm>
                  <a:prstGeom prst="rect">
                    <a:avLst/>
                  </a:prstGeom>
                </p:spPr>
              </p:pic>
              <p:sp>
                <p:nvSpPr>
                  <p:cNvPr id="58" name="Block Arc 23">
                    <a:extLst>
                      <a:ext uri="{FF2B5EF4-FFF2-40B4-BE49-F238E27FC236}">
                        <a16:creationId xmlns:a16="http://schemas.microsoft.com/office/drawing/2014/main" id="{5AB7F57E-7CE9-714F-8CFC-947634914435}"/>
                      </a:ext>
                    </a:extLst>
                  </p:cNvPr>
                  <p:cNvSpPr/>
                  <p:nvPr/>
                </p:nvSpPr>
                <p:spPr>
                  <a:xfrm>
                    <a:off x="-130974" y="1120256"/>
                    <a:ext cx="2894799" cy="2848019"/>
                  </a:xfrm>
                  <a:prstGeom prst="blockArc">
                    <a:avLst>
                      <a:gd name="adj1" fmla="val 10676393"/>
                      <a:gd name="adj2" fmla="val 10662573"/>
                      <a:gd name="adj3" fmla="val 15089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53" name="图片 52" descr="棒球棍&#10;&#10;低可信度描述已自动生成">
                  <a:extLst>
                    <a:ext uri="{FF2B5EF4-FFF2-40B4-BE49-F238E27FC236}">
                      <a16:creationId xmlns:a16="http://schemas.microsoft.com/office/drawing/2014/main" id="{ABC97131-AC6C-2C44-BA31-6613E5A64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35358" y="5433295"/>
                  <a:ext cx="741515" cy="321002"/>
                </a:xfrm>
                <a:prstGeom prst="rect">
                  <a:avLst/>
                </a:prstGeom>
              </p:spPr>
            </p:pic>
            <p:pic>
              <p:nvPicPr>
                <p:cNvPr id="54" name="图片 53" descr="图表&#10;&#10;描述已自动生成">
                  <a:extLst>
                    <a:ext uri="{FF2B5EF4-FFF2-40B4-BE49-F238E27FC236}">
                      <a16:creationId xmlns:a16="http://schemas.microsoft.com/office/drawing/2014/main" id="{787CF007-2247-CD48-8D1A-C3D9449F4A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rcRect l="21622" t="31586" r="24434" b="27964"/>
                <a:stretch/>
              </p:blipFill>
              <p:spPr>
                <a:xfrm>
                  <a:off x="6894532" y="5512563"/>
                  <a:ext cx="256910" cy="192644"/>
                </a:xfrm>
                <a:prstGeom prst="rect">
                  <a:avLst/>
                </a:prstGeom>
              </p:spPr>
            </p:pic>
            <p:pic>
              <p:nvPicPr>
                <p:cNvPr id="55" name="Picture 12">
                  <a:extLst>
                    <a:ext uri="{FF2B5EF4-FFF2-40B4-BE49-F238E27FC236}">
                      <a16:creationId xmlns:a16="http://schemas.microsoft.com/office/drawing/2014/main" id="{C58E1228-5643-1C40-A209-AA72FF6AE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5400000">
                  <a:off x="5690949" y="4751537"/>
                  <a:ext cx="820040" cy="820040"/>
                </a:xfrm>
                <a:prstGeom prst="rect">
                  <a:avLst/>
                </a:prstGeom>
              </p:spPr>
            </p:pic>
            <p:pic>
              <p:nvPicPr>
                <p:cNvPr id="56" name="Picture 16">
                  <a:extLst>
                    <a:ext uri="{FF2B5EF4-FFF2-40B4-BE49-F238E27FC236}">
                      <a16:creationId xmlns:a16="http://schemas.microsoft.com/office/drawing/2014/main" id="{133D82C5-640C-554F-A7A3-44D5A1229C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47418" y="4881059"/>
                  <a:ext cx="653751" cy="5140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2266D9D9-48CC-4448-87C0-FBDCBD067BC9}"/>
                </a:ext>
              </a:extLst>
            </p:cNvPr>
            <p:cNvSpPr/>
            <p:nvPr/>
          </p:nvSpPr>
          <p:spPr>
            <a:xfrm>
              <a:off x="4838491" y="4467345"/>
              <a:ext cx="3109703" cy="2019951"/>
            </a:xfrm>
            <a:prstGeom prst="roundRect">
              <a:avLst>
                <a:gd name="adj" fmla="val 3611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5EB3AC85-3217-5B44-AC7F-3E5887FE7D3E}"/>
              </a:ext>
            </a:extLst>
          </p:cNvPr>
          <p:cNvGrpSpPr/>
          <p:nvPr/>
        </p:nvGrpSpPr>
        <p:grpSpPr>
          <a:xfrm>
            <a:off x="3826411" y="-175470"/>
            <a:ext cx="7638770" cy="8359240"/>
            <a:chOff x="4087312" y="-108857"/>
            <a:chExt cx="7003303" cy="766383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187A0A3-E837-CA4E-91FD-C9D5F15803AD}"/>
                </a:ext>
              </a:extLst>
            </p:cNvPr>
            <p:cNvGrpSpPr/>
            <p:nvPr/>
          </p:nvGrpSpPr>
          <p:grpSpPr>
            <a:xfrm>
              <a:off x="4360965" y="1804473"/>
              <a:ext cx="2424837" cy="660821"/>
              <a:chOff x="5986921" y="3472665"/>
              <a:chExt cx="3045520" cy="829971"/>
            </a:xfrm>
          </p:grpSpPr>
          <p:pic>
            <p:nvPicPr>
              <p:cNvPr id="17" name="Picture 15">
                <a:extLst>
                  <a:ext uri="{FF2B5EF4-FFF2-40B4-BE49-F238E27FC236}">
                    <a16:creationId xmlns:a16="http://schemas.microsoft.com/office/drawing/2014/main" id="{3F02FA67-BA57-E84A-8B52-94B6A7DD0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94001" y="3472665"/>
                <a:ext cx="1038440" cy="794656"/>
              </a:xfrm>
              <a:prstGeom prst="rect">
                <a:avLst/>
              </a:prstGeom>
            </p:spPr>
          </p:pic>
          <p:pic>
            <p:nvPicPr>
              <p:cNvPr id="18" name="Picture 19">
                <a:extLst>
                  <a:ext uri="{FF2B5EF4-FFF2-40B4-BE49-F238E27FC236}">
                    <a16:creationId xmlns:a16="http://schemas.microsoft.com/office/drawing/2014/main" id="{13B2868D-D47E-FE4D-B9CF-269E5E4DB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44107" y="3507980"/>
                <a:ext cx="1049894" cy="794656"/>
              </a:xfrm>
              <a:prstGeom prst="rect">
                <a:avLst/>
              </a:prstGeom>
            </p:spPr>
          </p:pic>
          <p:pic>
            <p:nvPicPr>
              <p:cNvPr id="19" name="Picture 1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1CF6465C-FA9C-A44C-940E-EF9E85FD20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05" r="33259"/>
              <a:stretch/>
            </p:blipFill>
            <p:spPr>
              <a:xfrm>
                <a:off x="5986921" y="3502286"/>
                <a:ext cx="884985" cy="682097"/>
              </a:xfrm>
              <a:prstGeom prst="rect">
                <a:avLst/>
              </a:prstGeom>
            </p:spPr>
          </p:pic>
        </p:grpSp>
        <p:pic>
          <p:nvPicPr>
            <p:cNvPr id="21" name="图片 20" descr="图表, 气泡图&#10;&#10;描述已自动生成">
              <a:extLst>
                <a:ext uri="{FF2B5EF4-FFF2-40B4-BE49-F238E27FC236}">
                  <a16:creationId xmlns:a16="http://schemas.microsoft.com/office/drawing/2014/main" id="{E867451B-0EE5-C640-A586-5D8E9C6E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994750" y="2755764"/>
              <a:ext cx="483089" cy="530942"/>
            </a:xfrm>
            <a:prstGeom prst="rect">
              <a:avLst/>
            </a:prstGeom>
          </p:spPr>
        </p:pic>
        <p:pic>
          <p:nvPicPr>
            <p:cNvPr id="23" name="图片 22" descr="图形用户界面, 应用程序&#10;&#10;描述已自动生成">
              <a:extLst>
                <a:ext uri="{FF2B5EF4-FFF2-40B4-BE49-F238E27FC236}">
                  <a16:creationId xmlns:a16="http://schemas.microsoft.com/office/drawing/2014/main" id="{D1EE073B-04F5-2740-B260-098E129B0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526604" y="2729706"/>
              <a:ext cx="1332441" cy="530942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99D3405-BFC9-F348-8845-730A7B4AB9A6}"/>
                </a:ext>
              </a:extLst>
            </p:cNvPr>
            <p:cNvSpPr txBox="1"/>
            <p:nvPr/>
          </p:nvSpPr>
          <p:spPr>
            <a:xfrm>
              <a:off x="4364803" y="1597627"/>
              <a:ext cx="2144513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溶剂化结构、配位数、滞留时间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E2682A6-4952-CD43-9E86-E33BEF72A497}"/>
                </a:ext>
              </a:extLst>
            </p:cNvPr>
            <p:cNvSpPr txBox="1"/>
            <p:nvPr/>
          </p:nvSpPr>
          <p:spPr>
            <a:xfrm>
              <a:off x="4087312" y="2441429"/>
              <a:ext cx="2849943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离子扩散系数、离子电导率、离子交换速率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C8A2B56-2FFB-8B4E-8BFF-539FB0E007F2}"/>
                </a:ext>
              </a:extLst>
            </p:cNvPr>
            <p:cNvSpPr txBox="1"/>
            <p:nvPr/>
          </p:nvSpPr>
          <p:spPr>
            <a:xfrm>
              <a:off x="4809142" y="3224469"/>
              <a:ext cx="2144513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氧化和还原反应电位、反应产物</a:t>
              </a:r>
            </a:p>
          </p:txBody>
        </p:sp>
        <p:sp>
          <p:nvSpPr>
            <p:cNvPr id="26" name="下箭头 25">
              <a:extLst>
                <a:ext uri="{FF2B5EF4-FFF2-40B4-BE49-F238E27FC236}">
                  <a16:creationId xmlns:a16="http://schemas.microsoft.com/office/drawing/2014/main" id="{54A10528-67DA-2646-908A-FC8DE3C631B8}"/>
                </a:ext>
              </a:extLst>
            </p:cNvPr>
            <p:cNvSpPr/>
            <p:nvPr/>
          </p:nvSpPr>
          <p:spPr>
            <a:xfrm>
              <a:off x="7383065" y="3405836"/>
              <a:ext cx="472624" cy="323689"/>
            </a:xfrm>
            <a:prstGeom prst="downArrow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81B07E6-2F04-9149-89EB-49E19CA5DB12}"/>
                </a:ext>
              </a:extLst>
            </p:cNvPr>
            <p:cNvSpPr txBox="1"/>
            <p:nvPr/>
          </p:nvSpPr>
          <p:spPr>
            <a:xfrm>
              <a:off x="6857211" y="3704460"/>
              <a:ext cx="1580167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符合条件的电解液分子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ECDB5B-EF20-7543-82CE-D426C198CFFD}"/>
                </a:ext>
              </a:extLst>
            </p:cNvPr>
            <p:cNvGrpSpPr/>
            <p:nvPr/>
          </p:nvGrpSpPr>
          <p:grpSpPr>
            <a:xfrm>
              <a:off x="4180379" y="-108857"/>
              <a:ext cx="6910236" cy="7663834"/>
              <a:chOff x="4090121" y="785173"/>
              <a:chExt cx="6910236" cy="6312312"/>
            </a:xfrm>
          </p:grpSpPr>
          <p:sp>
            <p:nvSpPr>
              <p:cNvPr id="10" name="弧 9">
                <a:extLst>
                  <a:ext uri="{FF2B5EF4-FFF2-40B4-BE49-F238E27FC236}">
                    <a16:creationId xmlns:a16="http://schemas.microsoft.com/office/drawing/2014/main" id="{2A74FAB4-0225-4E4C-930E-67E97E9656F4}"/>
                  </a:ext>
                </a:extLst>
              </p:cNvPr>
              <p:cNvSpPr/>
              <p:nvPr/>
            </p:nvSpPr>
            <p:spPr>
              <a:xfrm rot="16200000">
                <a:off x="6391703" y="2488830"/>
                <a:ext cx="6312312" cy="2904997"/>
              </a:xfrm>
              <a:prstGeom prst="arc">
                <a:avLst>
                  <a:gd name="adj1" fmla="val 16786148"/>
                  <a:gd name="adj2" fmla="val 206950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弧 63">
                <a:extLst>
                  <a:ext uri="{FF2B5EF4-FFF2-40B4-BE49-F238E27FC236}">
                    <a16:creationId xmlns:a16="http://schemas.microsoft.com/office/drawing/2014/main" id="{C6B7BB89-26F6-5448-ADAA-7C4C200312F0}"/>
                  </a:ext>
                </a:extLst>
              </p:cNvPr>
              <p:cNvSpPr/>
              <p:nvPr/>
            </p:nvSpPr>
            <p:spPr>
              <a:xfrm rot="5400000" flipH="1">
                <a:off x="2386464" y="2488830"/>
                <a:ext cx="6312312" cy="2904997"/>
              </a:xfrm>
              <a:prstGeom prst="arc">
                <a:avLst>
                  <a:gd name="adj1" fmla="val 16786148"/>
                  <a:gd name="adj2" fmla="val 206950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E8357B6C-1A7E-1741-9315-F66A321A3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8730" y="3334261"/>
              <a:ext cx="132657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53C8521B-5F93-3F44-A56E-BF0385796D57}"/>
                </a:ext>
              </a:extLst>
            </p:cNvPr>
            <p:cNvCxnSpPr>
              <a:cxnSpLocks/>
            </p:cNvCxnSpPr>
            <p:nvPr/>
          </p:nvCxnSpPr>
          <p:spPr>
            <a:xfrm>
              <a:off x="6859045" y="2564539"/>
              <a:ext cx="136625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531A0860-849F-2F40-81AE-4A0DF121933A}"/>
                </a:ext>
              </a:extLst>
            </p:cNvPr>
            <p:cNvCxnSpPr>
              <a:cxnSpLocks/>
            </p:cNvCxnSpPr>
            <p:nvPr/>
          </p:nvCxnSpPr>
          <p:spPr>
            <a:xfrm>
              <a:off x="6441370" y="1740766"/>
              <a:ext cx="191885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65123C70-CBAC-D84E-958F-81268A83D81E}"/>
                </a:ext>
              </a:extLst>
            </p:cNvPr>
            <p:cNvCxnSpPr>
              <a:cxnSpLocks/>
            </p:cNvCxnSpPr>
            <p:nvPr/>
          </p:nvCxnSpPr>
          <p:spPr>
            <a:xfrm>
              <a:off x="6298641" y="893674"/>
              <a:ext cx="236800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CBFA680-2645-6D44-8DA6-1A86C2FF7BAD}"/>
                </a:ext>
              </a:extLst>
            </p:cNvPr>
            <p:cNvSpPr txBox="1"/>
            <p:nvPr/>
          </p:nvSpPr>
          <p:spPr>
            <a:xfrm>
              <a:off x="4764071" y="627663"/>
              <a:ext cx="1773440" cy="423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基态能量、浓度配比</a:t>
              </a:r>
              <a:endParaRPr lang="en-US" altLang="zh-CN" sz="1200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  <a:p>
              <a:pPr algn="ctr"/>
              <a:r>
                <a:rPr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粘度、介电常数</a:t>
              </a: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B1FB37FB-060D-2445-887B-07549673CA42}"/>
                </a:ext>
              </a:extLst>
            </p:cNvPr>
            <p:cNvSpPr/>
            <p:nvPr/>
          </p:nvSpPr>
          <p:spPr>
            <a:xfrm>
              <a:off x="6995119" y="1077352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2FDFBB5-C578-894E-A2B4-AD76DB5641E1}"/>
                </a:ext>
              </a:extLst>
            </p:cNvPr>
            <p:cNvSpPr/>
            <p:nvPr/>
          </p:nvSpPr>
          <p:spPr>
            <a:xfrm>
              <a:off x="7137829" y="1895387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41ED8B4-2BE1-C143-B298-44F739FFF0D7}"/>
                </a:ext>
              </a:extLst>
            </p:cNvPr>
            <p:cNvSpPr/>
            <p:nvPr/>
          </p:nvSpPr>
          <p:spPr>
            <a:xfrm>
              <a:off x="7217679" y="2722427"/>
              <a:ext cx="210243" cy="210243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A2C5DBEE-E7BD-9845-B71E-8FDB454F9320}"/>
                </a:ext>
              </a:extLst>
            </p:cNvPr>
            <p:cNvSpPr/>
            <p:nvPr/>
          </p:nvSpPr>
          <p:spPr>
            <a:xfrm>
              <a:off x="6697218" y="567312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CE6CC6C-04D3-7746-AB54-1704A7F07E5D}"/>
                </a:ext>
              </a:extLst>
            </p:cNvPr>
            <p:cNvSpPr/>
            <p:nvPr/>
          </p:nvSpPr>
          <p:spPr>
            <a:xfrm>
              <a:off x="7230180" y="470094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6E75C614-787B-9D4C-AFCC-BA062F7FD839}"/>
                </a:ext>
              </a:extLst>
            </p:cNvPr>
            <p:cNvSpPr/>
            <p:nvPr/>
          </p:nvSpPr>
          <p:spPr>
            <a:xfrm>
              <a:off x="7437052" y="60003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CCE7C866-3D4C-8B43-9956-83E2B34C1F0A}"/>
                </a:ext>
              </a:extLst>
            </p:cNvPr>
            <p:cNvSpPr/>
            <p:nvPr/>
          </p:nvSpPr>
          <p:spPr>
            <a:xfrm>
              <a:off x="7714812" y="425007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8F74259E-C413-8345-89CC-9637B0941DEB}"/>
                </a:ext>
              </a:extLst>
            </p:cNvPr>
            <p:cNvSpPr/>
            <p:nvPr/>
          </p:nvSpPr>
          <p:spPr>
            <a:xfrm>
              <a:off x="7068937" y="68412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6AEC438A-E619-874C-BE27-9FD9E8F063A0}"/>
                </a:ext>
              </a:extLst>
            </p:cNvPr>
            <p:cNvSpPr/>
            <p:nvPr/>
          </p:nvSpPr>
          <p:spPr>
            <a:xfrm>
              <a:off x="8100466" y="62164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AFDAACC-434C-914C-9CC5-11ECDA71498D}"/>
                </a:ext>
              </a:extLst>
            </p:cNvPr>
            <p:cNvSpPr/>
            <p:nvPr/>
          </p:nvSpPr>
          <p:spPr>
            <a:xfrm>
              <a:off x="7712533" y="64187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E70A8C0D-2DEA-0E41-84A7-68EE6889C167}"/>
                </a:ext>
              </a:extLst>
            </p:cNvPr>
            <p:cNvSpPr/>
            <p:nvPr/>
          </p:nvSpPr>
          <p:spPr>
            <a:xfrm>
              <a:off x="8515523" y="404947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D6FD0079-F528-3B46-A006-F8208750388E}"/>
                </a:ext>
              </a:extLst>
            </p:cNvPr>
            <p:cNvSpPr/>
            <p:nvPr/>
          </p:nvSpPr>
          <p:spPr>
            <a:xfrm>
              <a:off x="8364247" y="621076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6339C4E5-307A-624B-8821-0EE7E9C35A02}"/>
                </a:ext>
              </a:extLst>
            </p:cNvPr>
            <p:cNvSpPr/>
            <p:nvPr/>
          </p:nvSpPr>
          <p:spPr>
            <a:xfrm>
              <a:off x="7266980" y="1305492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6D944079-0FE4-A942-8263-71C20BA96178}"/>
                </a:ext>
              </a:extLst>
            </p:cNvPr>
            <p:cNvSpPr/>
            <p:nvPr/>
          </p:nvSpPr>
          <p:spPr>
            <a:xfrm>
              <a:off x="7683227" y="1077352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8066F6E8-9423-F44A-8B9D-84B73F3A7FE4}"/>
                </a:ext>
              </a:extLst>
            </p:cNvPr>
            <p:cNvSpPr/>
            <p:nvPr/>
          </p:nvSpPr>
          <p:spPr>
            <a:xfrm>
              <a:off x="7607411" y="1357786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E1FDE5C8-3AE0-C843-913B-8B73C46BE1CB}"/>
                </a:ext>
              </a:extLst>
            </p:cNvPr>
            <p:cNvSpPr/>
            <p:nvPr/>
          </p:nvSpPr>
          <p:spPr>
            <a:xfrm>
              <a:off x="8032785" y="1162947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CC7C82F-27FD-F44E-B1F5-7D67F5D1C38E}"/>
                </a:ext>
              </a:extLst>
            </p:cNvPr>
            <p:cNvSpPr/>
            <p:nvPr/>
          </p:nvSpPr>
          <p:spPr>
            <a:xfrm>
              <a:off x="6940228" y="1449465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C58E68B1-57F3-6E4F-B2FF-9F98DFFFB327}"/>
                </a:ext>
              </a:extLst>
            </p:cNvPr>
            <p:cNvSpPr/>
            <p:nvPr/>
          </p:nvSpPr>
          <p:spPr>
            <a:xfrm>
              <a:off x="7910281" y="1425245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27CB3B3F-897F-0745-896F-05FF2B8B54EE}"/>
                </a:ext>
              </a:extLst>
            </p:cNvPr>
            <p:cNvSpPr/>
            <p:nvPr/>
          </p:nvSpPr>
          <p:spPr>
            <a:xfrm>
              <a:off x="6947368" y="427615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3C0ABB70-089C-464A-819F-DB393C117776}"/>
                </a:ext>
              </a:extLst>
            </p:cNvPr>
            <p:cNvSpPr/>
            <p:nvPr/>
          </p:nvSpPr>
          <p:spPr>
            <a:xfrm>
              <a:off x="7922115" y="47169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BDB770E6-A9E0-9E42-BC64-E2E2104FDED1}"/>
                </a:ext>
              </a:extLst>
            </p:cNvPr>
            <p:cNvSpPr/>
            <p:nvPr/>
          </p:nvSpPr>
          <p:spPr>
            <a:xfrm>
              <a:off x="7795470" y="2201358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92F2810-A557-0B44-9D86-5DA89A390B1B}"/>
                </a:ext>
              </a:extLst>
            </p:cNvPr>
            <p:cNvSpPr/>
            <p:nvPr/>
          </p:nvSpPr>
          <p:spPr>
            <a:xfrm>
              <a:off x="7574090" y="1930833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D9B035D2-8D0F-854A-8770-22F97EB862EC}"/>
                </a:ext>
              </a:extLst>
            </p:cNvPr>
            <p:cNvSpPr/>
            <p:nvPr/>
          </p:nvSpPr>
          <p:spPr>
            <a:xfrm>
              <a:off x="7247406" y="2156495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01CAF92D-6879-4143-A5DA-8EAE9204E82C}"/>
                </a:ext>
              </a:extLst>
            </p:cNvPr>
            <p:cNvSpPr/>
            <p:nvPr/>
          </p:nvSpPr>
          <p:spPr>
            <a:xfrm>
              <a:off x="7413457" y="2951898"/>
              <a:ext cx="210243" cy="210243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D8DB6B99-59EB-854D-B2B2-453324DD54F9}"/>
                </a:ext>
              </a:extLst>
            </p:cNvPr>
            <p:cNvSpPr/>
            <p:nvPr/>
          </p:nvSpPr>
          <p:spPr>
            <a:xfrm>
              <a:off x="7718833" y="2755462"/>
              <a:ext cx="210243" cy="210243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5F71C45-B883-1449-8E58-C66871FE3847}"/>
                </a:ext>
              </a:extLst>
            </p:cNvPr>
            <p:cNvSpPr txBox="1"/>
            <p:nvPr/>
          </p:nvSpPr>
          <p:spPr>
            <a:xfrm>
              <a:off x="6813225" y="129786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官能团代换或公开数据库获取</a:t>
              </a:r>
            </a:p>
          </p:txBody>
        </p:sp>
        <p:pic>
          <p:nvPicPr>
            <p:cNvPr id="3080" name="Picture 8" descr="Ethylene carbonate (EC) and propylene carbonate (PC). | Download Scientific  Diagram">
              <a:extLst>
                <a:ext uri="{FF2B5EF4-FFF2-40B4-BE49-F238E27FC236}">
                  <a16:creationId xmlns:a16="http://schemas.microsoft.com/office/drawing/2014/main" id="{52D0A482-AAAC-844A-A46A-00E4FB2B9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864" y="90655"/>
              <a:ext cx="654443" cy="414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D293BE8-6079-A845-BD3D-6151B484E7A2}"/>
              </a:ext>
            </a:extLst>
          </p:cNvPr>
          <p:cNvSpPr txBox="1"/>
          <p:nvPr/>
        </p:nvSpPr>
        <p:spPr>
          <a:xfrm>
            <a:off x="3927929" y="0"/>
            <a:ext cx="491666" cy="436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(c)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507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374D0156-F70C-344B-BE00-045C7257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4" y="117259"/>
            <a:ext cx="2552137" cy="343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434DD04D-7E30-B544-A003-BED86BD03462}"/>
              </a:ext>
            </a:extLst>
          </p:cNvPr>
          <p:cNvGrpSpPr/>
          <p:nvPr/>
        </p:nvGrpSpPr>
        <p:grpSpPr>
          <a:xfrm>
            <a:off x="3831771" y="613639"/>
            <a:ext cx="5148943" cy="2510894"/>
            <a:chOff x="218673" y="1001956"/>
            <a:chExt cx="7744447" cy="3776599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93C19DAD-9C82-814C-87F6-6380651B8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4642" y="1085029"/>
              <a:ext cx="1985900" cy="1968391"/>
            </a:xfrm>
            <a:prstGeom prst="rect">
              <a:avLst/>
            </a:prstGeom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3D7E6276-2748-4745-9FB2-30A2536CB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375312">
              <a:off x="4788345" y="1930543"/>
              <a:ext cx="574636" cy="515569"/>
            </a:xfrm>
            <a:prstGeom prst="rect">
              <a:avLst/>
            </a:prstGeom>
          </p:spPr>
        </p:pic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4A7157A-3CAE-C442-ABA0-1B3FB7574C99}"/>
                </a:ext>
              </a:extLst>
            </p:cNvPr>
            <p:cNvSpPr/>
            <p:nvPr/>
          </p:nvSpPr>
          <p:spPr>
            <a:xfrm>
              <a:off x="5616568" y="1068985"/>
              <a:ext cx="2307944" cy="2011095"/>
            </a:xfrm>
            <a:prstGeom prst="rect">
              <a:avLst/>
            </a:prstGeom>
            <a:noFill/>
            <a:ln>
              <a:solidFill>
                <a:srgbClr val="1F497D"/>
              </a:solidFill>
            </a:ln>
            <a:effectLst>
              <a:glow rad="63500">
                <a:srgbClr val="01477C">
                  <a:alpha val="48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88EE7F81-CC57-3B4F-AC52-BAEB9C508E9A}"/>
                </a:ext>
              </a:extLst>
            </p:cNvPr>
            <p:cNvGrpSpPr/>
            <p:nvPr/>
          </p:nvGrpSpPr>
          <p:grpSpPr>
            <a:xfrm>
              <a:off x="218673" y="1001956"/>
              <a:ext cx="3838630" cy="3776599"/>
              <a:chOff x="690054" y="1592184"/>
              <a:chExt cx="3838630" cy="3776599"/>
            </a:xfrm>
          </p:grpSpPr>
          <p:grpSp>
            <p:nvGrpSpPr>
              <p:cNvPr id="15" name="Group 18">
                <a:extLst>
                  <a:ext uri="{FF2B5EF4-FFF2-40B4-BE49-F238E27FC236}">
                    <a16:creationId xmlns:a16="http://schemas.microsoft.com/office/drawing/2014/main" id="{D90AB649-5A5A-D448-8380-53941A38A064}"/>
                  </a:ext>
                </a:extLst>
              </p:cNvPr>
              <p:cNvGrpSpPr/>
              <p:nvPr/>
            </p:nvGrpSpPr>
            <p:grpSpPr>
              <a:xfrm>
                <a:off x="690054" y="1592184"/>
                <a:ext cx="3838630" cy="3776599"/>
                <a:chOff x="690054" y="1855429"/>
                <a:chExt cx="3838630" cy="3776599"/>
              </a:xfrm>
            </p:grpSpPr>
            <p:pic>
              <p:nvPicPr>
                <p:cNvPr id="19" name="Picture 22">
                  <a:extLst>
                    <a:ext uri="{FF2B5EF4-FFF2-40B4-BE49-F238E27FC236}">
                      <a16:creationId xmlns:a16="http://schemas.microsoft.com/office/drawing/2014/main" id="{829C8085-DA9D-AE49-9A50-DF37E1027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alphaModFix amt="44000"/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272988" y="2358467"/>
                  <a:ext cx="2670212" cy="2697627"/>
                </a:xfrm>
                <a:prstGeom prst="rect">
                  <a:avLst/>
                </a:prstGeom>
              </p:spPr>
            </p:pic>
            <p:sp>
              <p:nvSpPr>
                <p:cNvPr id="20" name="Block Arc 23">
                  <a:extLst>
                    <a:ext uri="{FF2B5EF4-FFF2-40B4-BE49-F238E27FC236}">
                      <a16:creationId xmlns:a16="http://schemas.microsoft.com/office/drawing/2014/main" id="{89DC15C0-E2B2-AE40-A073-3F917FDB7875}"/>
                    </a:ext>
                  </a:extLst>
                </p:cNvPr>
                <p:cNvSpPr/>
                <p:nvPr/>
              </p:nvSpPr>
              <p:spPr>
                <a:xfrm>
                  <a:off x="690054" y="1855429"/>
                  <a:ext cx="3838630" cy="3776599"/>
                </a:xfrm>
                <a:prstGeom prst="blockArc">
                  <a:avLst>
                    <a:gd name="adj1" fmla="val 10676393"/>
                    <a:gd name="adj2" fmla="val 10662573"/>
                    <a:gd name="adj3" fmla="val 15089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" name="Oval 19">
                <a:extLst>
                  <a:ext uri="{FF2B5EF4-FFF2-40B4-BE49-F238E27FC236}">
                    <a16:creationId xmlns:a16="http://schemas.microsoft.com/office/drawing/2014/main" id="{A22C93DE-03F6-1D4E-B292-CB08A1672840}"/>
                  </a:ext>
                </a:extLst>
              </p:cNvPr>
              <p:cNvSpPr/>
              <p:nvPr/>
            </p:nvSpPr>
            <p:spPr>
              <a:xfrm>
                <a:off x="2231580" y="3693283"/>
                <a:ext cx="349859" cy="336475"/>
              </a:xfrm>
              <a:prstGeom prst="ellipse">
                <a:avLst/>
              </a:prstGeom>
              <a:solidFill>
                <a:srgbClr val="D29DF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03200" h="82550"/>
                <a:bevelB w="635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573C9799-7522-D24E-A064-16C08B549A90}"/>
                  </a:ext>
                </a:extLst>
              </p:cNvPr>
              <p:cNvSpPr/>
              <p:nvPr/>
            </p:nvSpPr>
            <p:spPr>
              <a:xfrm>
                <a:off x="1763676" y="2776726"/>
                <a:ext cx="1768155" cy="509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err="1">
                    <a:ea typeface="ＭＳ Ｐゴシック" charset="-128"/>
                    <a:cs typeface="ＭＳ Ｐゴシック" charset="-128"/>
                  </a:rPr>
                  <a:t>负极材料</a:t>
                </a:r>
                <a:endParaRPr lang="en-US" sz="1600" baseline="-25000" dirty="0"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29007DE5-4DCD-2648-9906-0628731CB731}"/>
                  </a:ext>
                </a:extLst>
              </p:cNvPr>
              <p:cNvSpPr/>
              <p:nvPr/>
            </p:nvSpPr>
            <p:spPr>
              <a:xfrm>
                <a:off x="1428814" y="1690363"/>
                <a:ext cx="2332240" cy="416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aseline="-25000" dirty="0" err="1">
                    <a:ea typeface="ＭＳ Ｐゴシック" charset="-128"/>
                    <a:cs typeface="ＭＳ Ｐゴシック" charset="-128"/>
                  </a:rPr>
                  <a:t>固体电解质界面层</a:t>
                </a:r>
                <a:endParaRPr lang="en-US" baseline="-25000" dirty="0"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8337041-C835-CE48-A939-2359613EF342}"/>
                </a:ext>
              </a:extLst>
            </p:cNvPr>
            <p:cNvSpPr/>
            <p:nvPr/>
          </p:nvSpPr>
          <p:spPr>
            <a:xfrm>
              <a:off x="2802795" y="1554643"/>
              <a:ext cx="2991847" cy="1224903"/>
            </a:xfrm>
            <a:custGeom>
              <a:avLst/>
              <a:gdLst>
                <a:gd name="connsiteX0" fmla="*/ 1936377 w 1936377"/>
                <a:gd name="connsiteY0" fmla="*/ 0 h 954741"/>
                <a:gd name="connsiteX1" fmla="*/ 1075765 w 1936377"/>
                <a:gd name="connsiteY1" fmla="*/ 228600 h 954741"/>
                <a:gd name="connsiteX2" fmla="*/ 699247 w 1936377"/>
                <a:gd name="connsiteY2" fmla="*/ 699247 h 954741"/>
                <a:gd name="connsiteX3" fmla="*/ 0 w 1936377"/>
                <a:gd name="connsiteY3" fmla="*/ 954741 h 95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377" h="954741">
                  <a:moveTo>
                    <a:pt x="1936377" y="0"/>
                  </a:moveTo>
                  <a:cubicBezTo>
                    <a:pt x="1609165" y="56029"/>
                    <a:pt x="1281953" y="112059"/>
                    <a:pt x="1075765" y="228600"/>
                  </a:cubicBezTo>
                  <a:cubicBezTo>
                    <a:pt x="869577" y="345141"/>
                    <a:pt x="878541" y="578224"/>
                    <a:pt x="699247" y="699247"/>
                  </a:cubicBezTo>
                  <a:cubicBezTo>
                    <a:pt x="519953" y="820270"/>
                    <a:pt x="0" y="954741"/>
                    <a:pt x="0" y="95474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12">
              <a:extLst>
                <a:ext uri="{FF2B5EF4-FFF2-40B4-BE49-F238E27FC236}">
                  <a16:creationId xmlns:a16="http://schemas.microsoft.com/office/drawing/2014/main" id="{B1B9F756-7C9C-9146-90F3-C98A658D8C86}"/>
                </a:ext>
              </a:extLst>
            </p:cNvPr>
            <p:cNvSpPr/>
            <p:nvPr/>
          </p:nvSpPr>
          <p:spPr>
            <a:xfrm>
              <a:off x="3060452" y="2555058"/>
              <a:ext cx="264764" cy="286980"/>
            </a:xfrm>
            <a:prstGeom prst="ellipse">
              <a:avLst/>
            </a:prstGeom>
            <a:solidFill>
              <a:srgbClr val="D29DF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82550"/>
              <a:bevelB w="635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7DDDA280-5A22-C94A-9D74-C4F0C50DB389}"/>
                </a:ext>
              </a:extLst>
            </p:cNvPr>
            <p:cNvSpPr/>
            <p:nvPr/>
          </p:nvSpPr>
          <p:spPr>
            <a:xfrm>
              <a:off x="4513737" y="1691701"/>
              <a:ext cx="257606" cy="255587"/>
            </a:xfrm>
            <a:prstGeom prst="ellipse">
              <a:avLst/>
            </a:prstGeom>
            <a:solidFill>
              <a:srgbClr val="D29DF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82550"/>
              <a:bevelB w="635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5B2BC41E-DFE1-DF4E-9D97-02C8FC381EED}"/>
                </a:ext>
              </a:extLst>
            </p:cNvPr>
            <p:cNvSpPr/>
            <p:nvPr/>
          </p:nvSpPr>
          <p:spPr>
            <a:xfrm>
              <a:off x="4356198" y="1085029"/>
              <a:ext cx="1109162" cy="1972014"/>
            </a:xfrm>
            <a:prstGeom prst="rect">
              <a:avLst/>
            </a:prstGeom>
            <a:noFill/>
            <a:ln>
              <a:solidFill>
                <a:srgbClr val="1F497D"/>
              </a:solidFill>
            </a:ln>
            <a:effectLst>
              <a:glow rad="50800">
                <a:srgbClr val="01477C">
                  <a:alpha val="68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6">
              <a:extLst>
                <a:ext uri="{FF2B5EF4-FFF2-40B4-BE49-F238E27FC236}">
                  <a16:creationId xmlns:a16="http://schemas.microsoft.com/office/drawing/2014/main" id="{BE48188D-4A74-9A49-99E4-D25277B14084}"/>
                </a:ext>
              </a:extLst>
            </p:cNvPr>
            <p:cNvSpPr/>
            <p:nvPr/>
          </p:nvSpPr>
          <p:spPr>
            <a:xfrm rot="5400000">
              <a:off x="5902246" y="1479269"/>
              <a:ext cx="492500" cy="3629248"/>
            </a:xfrm>
            <a:prstGeom prst="rightBrace">
              <a:avLst/>
            </a:prstGeom>
            <a:ln>
              <a:solidFill>
                <a:srgbClr val="1F497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07286-E85E-954C-AC63-C3E78BD604CA}"/>
              </a:ext>
            </a:extLst>
          </p:cNvPr>
          <p:cNvSpPr/>
          <p:nvPr/>
        </p:nvSpPr>
        <p:spPr>
          <a:xfrm>
            <a:off x="6889416" y="2300459"/>
            <a:ext cx="2116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分子动力学模拟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(MD)</a:t>
            </a:r>
            <a:endParaRPr lang="en-US" sz="1600" baseline="-25000" dirty="0">
              <a:latin typeface="SimHei" panose="02010609060101010101" pitchFamily="49" charset="-122"/>
              <a:ea typeface="SimHei" panose="02010609060101010101" pitchFamily="49" charset="-122"/>
              <a:cs typeface="ＭＳ Ｐゴシック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动力学蒙特卡洛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(</a:t>
            </a:r>
            <a:r>
              <a:rPr lang="en-US" altLang="zh-CN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kMC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)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  <a:cs typeface="ＭＳ Ｐゴシック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量子化学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(QC)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  <a:cs typeface="ＭＳ Ｐゴシック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3F677-657A-2645-95C3-6C61D09C3704}"/>
              </a:ext>
            </a:extLst>
          </p:cNvPr>
          <p:cNvSpPr txBox="1"/>
          <p:nvPr/>
        </p:nvSpPr>
        <p:spPr>
          <a:xfrm>
            <a:off x="-64451" y="0"/>
            <a:ext cx="4651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(a)</a:t>
            </a:r>
            <a:endParaRPr kumimoji="1"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45E91A-A0D1-9D4D-9465-29AA6B4E8DE5}"/>
              </a:ext>
            </a:extLst>
          </p:cNvPr>
          <p:cNvSpPr txBox="1"/>
          <p:nvPr/>
        </p:nvSpPr>
        <p:spPr>
          <a:xfrm>
            <a:off x="3534804" y="0"/>
            <a:ext cx="47641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(b)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8099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83B31D8-750A-3E4B-AD67-D9CEB45E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29" y="455384"/>
            <a:ext cx="3745439" cy="297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73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456E669-5E10-4E44-A320-0CB0EC90CAAD}"/>
              </a:ext>
            </a:extLst>
          </p:cNvPr>
          <p:cNvGrpSpPr/>
          <p:nvPr/>
        </p:nvGrpSpPr>
        <p:grpSpPr>
          <a:xfrm>
            <a:off x="770486" y="441497"/>
            <a:ext cx="7819578" cy="3779355"/>
            <a:chOff x="10188" y="988588"/>
            <a:chExt cx="5247789" cy="2536359"/>
          </a:xfrm>
        </p:grpSpPr>
        <p:pic>
          <p:nvPicPr>
            <p:cNvPr id="5" name="图片 4" descr="图表&#10;&#10;中度可信度描述已自动生成">
              <a:extLst>
                <a:ext uri="{FF2B5EF4-FFF2-40B4-BE49-F238E27FC236}">
                  <a16:creationId xmlns:a16="http://schemas.microsoft.com/office/drawing/2014/main" id="{BEA5FB96-BE68-3043-B3B9-958D10A21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396"/>
            <a:stretch/>
          </p:blipFill>
          <p:spPr>
            <a:xfrm>
              <a:off x="2871296" y="988588"/>
              <a:ext cx="2386681" cy="2536359"/>
            </a:xfrm>
            <a:prstGeom prst="rect">
              <a:avLst/>
            </a:prstGeom>
          </p:spPr>
        </p:pic>
        <p:pic>
          <p:nvPicPr>
            <p:cNvPr id="7" name="图片 6" descr="图示&#10;&#10;描述已自动生成">
              <a:extLst>
                <a:ext uri="{FF2B5EF4-FFF2-40B4-BE49-F238E27FC236}">
                  <a16:creationId xmlns:a16="http://schemas.microsoft.com/office/drawing/2014/main" id="{E38659A1-8A4F-F241-85A7-F8D68563F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8" y="1085982"/>
              <a:ext cx="2918237" cy="2393611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B81206-8F82-F94E-80BB-11DAA5A9ABB7}"/>
              </a:ext>
            </a:extLst>
          </p:cNvPr>
          <p:cNvGrpSpPr/>
          <p:nvPr/>
        </p:nvGrpSpPr>
        <p:grpSpPr>
          <a:xfrm>
            <a:off x="2286177" y="4085742"/>
            <a:ext cx="4005476" cy="2393612"/>
            <a:chOff x="5305350" y="0"/>
            <a:chExt cx="4005476" cy="2393612"/>
          </a:xfrm>
        </p:grpSpPr>
        <p:pic>
          <p:nvPicPr>
            <p:cNvPr id="13" name="图片 12" descr="图示&#10;&#10;描述已自动生成">
              <a:extLst>
                <a:ext uri="{FF2B5EF4-FFF2-40B4-BE49-F238E27FC236}">
                  <a16:creationId xmlns:a16="http://schemas.microsoft.com/office/drawing/2014/main" id="{E3FEE52C-BA22-4C42-AD0F-05F07AE1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7199" y="0"/>
              <a:ext cx="1176613" cy="1155476"/>
            </a:xfrm>
            <a:prstGeom prst="rect">
              <a:avLst/>
            </a:prstGeom>
          </p:spPr>
        </p:pic>
        <p:pic>
          <p:nvPicPr>
            <p:cNvPr id="9" name="图片 8" descr="图表, 条形图&#10;&#10;描述已自动生成">
              <a:extLst>
                <a:ext uri="{FF2B5EF4-FFF2-40B4-BE49-F238E27FC236}">
                  <a16:creationId xmlns:a16="http://schemas.microsoft.com/office/drawing/2014/main" id="{53B54E6E-E40E-CE4D-B8D2-46013981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5350" y="223974"/>
              <a:ext cx="2510041" cy="2169638"/>
            </a:xfrm>
            <a:prstGeom prst="rect">
              <a:avLst/>
            </a:prstGeom>
          </p:spPr>
        </p:pic>
        <p:pic>
          <p:nvPicPr>
            <p:cNvPr id="11" name="图片 10" descr="图表, 散点图&#10;&#10;描述已自动生成">
              <a:extLst>
                <a:ext uri="{FF2B5EF4-FFF2-40B4-BE49-F238E27FC236}">
                  <a16:creationId xmlns:a16="http://schemas.microsoft.com/office/drawing/2014/main" id="{A83882E1-57B1-2948-8014-AB718C0FC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76"/>
            <a:stretch/>
          </p:blipFill>
          <p:spPr>
            <a:xfrm>
              <a:off x="7786533" y="1085982"/>
              <a:ext cx="1524293" cy="1244779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D4AA46D-EA71-1048-A3ED-A2AC33C2996E}"/>
              </a:ext>
            </a:extLst>
          </p:cNvPr>
          <p:cNvSpPr txBox="1"/>
          <p:nvPr/>
        </p:nvSpPr>
        <p:spPr>
          <a:xfrm>
            <a:off x="2981186" y="1079706"/>
            <a:ext cx="4651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(c)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9409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B81206-8F82-F94E-80BB-11DAA5A9ABB7}"/>
              </a:ext>
            </a:extLst>
          </p:cNvPr>
          <p:cNvGrpSpPr/>
          <p:nvPr/>
        </p:nvGrpSpPr>
        <p:grpSpPr>
          <a:xfrm>
            <a:off x="2286177" y="4085742"/>
            <a:ext cx="4005476" cy="2393612"/>
            <a:chOff x="5305350" y="0"/>
            <a:chExt cx="4005476" cy="2393612"/>
          </a:xfrm>
        </p:grpSpPr>
        <p:pic>
          <p:nvPicPr>
            <p:cNvPr id="13" name="图片 12" descr="图示&#10;&#10;描述已自动生成">
              <a:extLst>
                <a:ext uri="{FF2B5EF4-FFF2-40B4-BE49-F238E27FC236}">
                  <a16:creationId xmlns:a16="http://schemas.microsoft.com/office/drawing/2014/main" id="{E3FEE52C-BA22-4C42-AD0F-05F07AE1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7199" y="0"/>
              <a:ext cx="1176613" cy="1155476"/>
            </a:xfrm>
            <a:prstGeom prst="rect">
              <a:avLst/>
            </a:prstGeom>
          </p:spPr>
        </p:pic>
        <p:pic>
          <p:nvPicPr>
            <p:cNvPr id="9" name="图片 8" descr="图表, 条形图&#10;&#10;描述已自动生成">
              <a:extLst>
                <a:ext uri="{FF2B5EF4-FFF2-40B4-BE49-F238E27FC236}">
                  <a16:creationId xmlns:a16="http://schemas.microsoft.com/office/drawing/2014/main" id="{53B54E6E-E40E-CE4D-B8D2-46013981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350" y="223974"/>
              <a:ext cx="2510041" cy="2169638"/>
            </a:xfrm>
            <a:prstGeom prst="rect">
              <a:avLst/>
            </a:prstGeom>
          </p:spPr>
        </p:pic>
        <p:pic>
          <p:nvPicPr>
            <p:cNvPr id="11" name="图片 10" descr="图表, 散点图&#10;&#10;描述已自动生成">
              <a:extLst>
                <a:ext uri="{FF2B5EF4-FFF2-40B4-BE49-F238E27FC236}">
                  <a16:creationId xmlns:a16="http://schemas.microsoft.com/office/drawing/2014/main" id="{A83882E1-57B1-2948-8014-AB718C0FC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76"/>
            <a:stretch/>
          </p:blipFill>
          <p:spPr>
            <a:xfrm>
              <a:off x="7786533" y="1085982"/>
              <a:ext cx="1524293" cy="1244779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CE19F24-403A-E4DD-205C-0DDB39028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3" y="291306"/>
            <a:ext cx="8984853" cy="33986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0E16E2-3D81-853D-7DFB-9FBA40E926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4762"/>
          <a:stretch/>
        </p:blipFill>
        <p:spPr>
          <a:xfrm>
            <a:off x="6433461" y="3690003"/>
            <a:ext cx="4197193" cy="31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9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0E16E2-3D81-853D-7DFB-9FBA40E92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13333" r="10535" b="55557"/>
          <a:stretch/>
        </p:blipFill>
        <p:spPr>
          <a:xfrm>
            <a:off x="3405198" y="2411894"/>
            <a:ext cx="3729107" cy="2133597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F747C41F-B3EC-65F9-67C9-682348F04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34" t="41122" r="23747"/>
          <a:stretch/>
        </p:blipFill>
        <p:spPr>
          <a:xfrm rot="16200000">
            <a:off x="7715204" y="2424794"/>
            <a:ext cx="1164770" cy="1519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CF8BB1-E420-8F1F-3B98-B9521577F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00" b="89286"/>
          <a:stretch/>
        </p:blipFill>
        <p:spPr>
          <a:xfrm rot="15520385">
            <a:off x="3214310" y="3723203"/>
            <a:ext cx="780677" cy="734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56CB10-3B0A-9FE7-2B30-69BBC78EF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0" t="1984" r="23342" b="90079"/>
          <a:stretch/>
        </p:blipFill>
        <p:spPr>
          <a:xfrm>
            <a:off x="5197928" y="2209179"/>
            <a:ext cx="707571" cy="5442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8667C1D-B4DA-FF61-D463-4E1F28EAF446}"/>
              </a:ext>
            </a:extLst>
          </p:cNvPr>
          <p:cNvSpPr txBox="1"/>
          <p:nvPr/>
        </p:nvSpPr>
        <p:spPr>
          <a:xfrm>
            <a:off x="6718807" y="2553409"/>
            <a:ext cx="41549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  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BADD6E-AD0D-2F5F-6A55-6572A1C12062}"/>
              </a:ext>
            </a:extLst>
          </p:cNvPr>
          <p:cNvSpPr txBox="1"/>
          <p:nvPr/>
        </p:nvSpPr>
        <p:spPr>
          <a:xfrm>
            <a:off x="4384994" y="4415569"/>
            <a:ext cx="175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Doped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graphene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614FAB-ED65-D9FE-FFC4-FD0475C68888}"/>
              </a:ext>
            </a:extLst>
          </p:cNvPr>
          <p:cNvSpPr/>
          <p:nvPr/>
        </p:nvSpPr>
        <p:spPr>
          <a:xfrm>
            <a:off x="5551714" y="3369836"/>
            <a:ext cx="500743" cy="4463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5D53E149-BC7A-4C58-B030-27D46A01E155}"/>
              </a:ext>
            </a:extLst>
          </p:cNvPr>
          <p:cNvCxnSpPr/>
          <p:nvPr/>
        </p:nvCxnSpPr>
        <p:spPr>
          <a:xfrm flipV="1">
            <a:off x="6052457" y="3195664"/>
            <a:ext cx="1404257" cy="3973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DFE60634-9AFE-C7BB-1721-3B371DADE58D}"/>
              </a:ext>
            </a:extLst>
          </p:cNvPr>
          <p:cNvSpPr/>
          <p:nvPr/>
        </p:nvSpPr>
        <p:spPr>
          <a:xfrm>
            <a:off x="7456714" y="2583342"/>
            <a:ext cx="119743" cy="120287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DC9F927-77F7-32A6-C33B-31FDBB8C1464}"/>
              </a:ext>
            </a:extLst>
          </p:cNvPr>
          <p:cNvSpPr txBox="1"/>
          <p:nvPr/>
        </p:nvSpPr>
        <p:spPr>
          <a:xfrm>
            <a:off x="6313161" y="2057048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Li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bond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16BAE6-3AB5-642E-70DE-B23DCE5E49F6}"/>
              </a:ext>
            </a:extLst>
          </p:cNvPr>
          <p:cNvSpPr txBox="1"/>
          <p:nvPr/>
        </p:nvSpPr>
        <p:spPr>
          <a:xfrm>
            <a:off x="7057356" y="3737289"/>
            <a:ext cx="18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Pyridinic</a:t>
            </a:r>
            <a:r>
              <a:rPr kumimoji="1" lang="zh-CN" altLang="en-US" dirty="0"/>
              <a:t> </a:t>
            </a:r>
            <a:r>
              <a:rPr kumimoji="1" lang="en-US" altLang="zh-CN" dirty="0"/>
              <a:t>nitrogen</a:t>
            </a:r>
            <a:endParaRPr kumimoji="1" lang="zh-CN" altLang="en-US" dirty="0"/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03C2617C-9697-6498-C5B3-AFB4FA65FE44}"/>
              </a:ext>
            </a:extLst>
          </p:cNvPr>
          <p:cNvCxnSpPr/>
          <p:nvPr/>
        </p:nvCxnSpPr>
        <p:spPr>
          <a:xfrm>
            <a:off x="8319361" y="3184777"/>
            <a:ext cx="101729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0BDFCE4A-C4EE-3D49-6B0F-C261888CE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6" r="52086"/>
          <a:stretch/>
        </p:blipFill>
        <p:spPr>
          <a:xfrm>
            <a:off x="6438" y="2013856"/>
            <a:ext cx="3009006" cy="261843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A42C9A4-899F-5212-70A6-B5578CC3D5F7}"/>
              </a:ext>
            </a:extLst>
          </p:cNvPr>
          <p:cNvSpPr txBox="1"/>
          <p:nvPr/>
        </p:nvSpPr>
        <p:spPr>
          <a:xfrm>
            <a:off x="8340015" y="266065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x</a:t>
            </a:r>
            <a:endParaRPr kumimoji="1"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5165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8FFDC36-6868-E812-B3B4-4E2ADBF2174E}"/>
              </a:ext>
            </a:extLst>
          </p:cNvPr>
          <p:cNvGrpSpPr/>
          <p:nvPr/>
        </p:nvGrpSpPr>
        <p:grpSpPr>
          <a:xfrm>
            <a:off x="850576" y="1975911"/>
            <a:ext cx="7749138" cy="2906178"/>
            <a:chOff x="553140" y="1856953"/>
            <a:chExt cx="7749138" cy="290617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0E16E2-3D81-853D-7DFB-9FBA40E92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8" t="13333" r="10535" b="55557"/>
            <a:stretch/>
          </p:blipFill>
          <p:spPr>
            <a:xfrm>
              <a:off x="553140" y="2335694"/>
              <a:ext cx="3729107" cy="2133597"/>
            </a:xfrm>
            <a:prstGeom prst="rect">
              <a:avLst/>
            </a:prstGeom>
          </p:spPr>
        </p:pic>
        <p:pic>
          <p:nvPicPr>
            <p:cNvPr id="5" name="图片 4" descr="图示&#10;&#10;描述已自动生成">
              <a:extLst>
                <a:ext uri="{FF2B5EF4-FFF2-40B4-BE49-F238E27FC236}">
                  <a16:creationId xmlns:a16="http://schemas.microsoft.com/office/drawing/2014/main" id="{F747C41F-B3EC-65F9-67C9-682348F04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34" t="41122" r="23747"/>
            <a:stretch/>
          </p:blipFill>
          <p:spPr>
            <a:xfrm rot="16200000">
              <a:off x="4863146" y="2348594"/>
              <a:ext cx="1164770" cy="151996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BCF8BB1-E420-8F1F-3B98-B9521577F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400" t="2530" b="89286"/>
            <a:stretch/>
          </p:blipFill>
          <p:spPr>
            <a:xfrm rot="15520385">
              <a:off x="447318" y="3716720"/>
              <a:ext cx="780677" cy="56127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D56CB10-3B0A-9FE7-2B30-69BBC78EF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800" t="1984" r="23342" b="90079"/>
            <a:stretch/>
          </p:blipFill>
          <p:spPr>
            <a:xfrm>
              <a:off x="2345870" y="2132979"/>
              <a:ext cx="707571" cy="54428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8667C1D-B4DA-FF61-D463-4E1F28EAF446}"/>
                </a:ext>
              </a:extLst>
            </p:cNvPr>
            <p:cNvSpPr txBox="1"/>
            <p:nvPr/>
          </p:nvSpPr>
          <p:spPr>
            <a:xfrm>
              <a:off x="3866749" y="2477209"/>
              <a:ext cx="4154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/>
                <a:t>    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0BADD6E-AD0D-2F5F-6A55-6572A1C12062}"/>
                </a:ext>
              </a:extLst>
            </p:cNvPr>
            <p:cNvSpPr txBox="1"/>
            <p:nvPr/>
          </p:nvSpPr>
          <p:spPr>
            <a:xfrm>
              <a:off x="1532936" y="4339369"/>
              <a:ext cx="1752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Doped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graphene</a:t>
              </a:r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A614FAB-ED65-D9FE-FFC4-FD0475C68888}"/>
                </a:ext>
              </a:extLst>
            </p:cNvPr>
            <p:cNvSpPr/>
            <p:nvPr/>
          </p:nvSpPr>
          <p:spPr>
            <a:xfrm>
              <a:off x="2699656" y="3293636"/>
              <a:ext cx="500743" cy="4463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5D53E149-BC7A-4C58-B030-27D46A01E155}"/>
                </a:ext>
              </a:extLst>
            </p:cNvPr>
            <p:cNvCxnSpPr/>
            <p:nvPr/>
          </p:nvCxnSpPr>
          <p:spPr>
            <a:xfrm flipV="1">
              <a:off x="3200399" y="3119464"/>
              <a:ext cx="1404257" cy="3973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左大括号 15">
              <a:extLst>
                <a:ext uri="{FF2B5EF4-FFF2-40B4-BE49-F238E27FC236}">
                  <a16:creationId xmlns:a16="http://schemas.microsoft.com/office/drawing/2014/main" id="{DFE60634-9AFE-C7BB-1721-3B371DADE58D}"/>
                </a:ext>
              </a:extLst>
            </p:cNvPr>
            <p:cNvSpPr/>
            <p:nvPr/>
          </p:nvSpPr>
          <p:spPr>
            <a:xfrm>
              <a:off x="4604656" y="2507142"/>
              <a:ext cx="119743" cy="120287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DC9F927-77F7-32A6-C33B-31FDBB8C1464}"/>
                </a:ext>
              </a:extLst>
            </p:cNvPr>
            <p:cNvSpPr txBox="1"/>
            <p:nvPr/>
          </p:nvSpPr>
          <p:spPr>
            <a:xfrm>
              <a:off x="3461103" y="1980848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</a:rPr>
                <a:t>Li</a:t>
              </a:r>
              <a:r>
                <a:rPr kumimoji="1" lang="zh-CN" altLang="en-US" sz="28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2800" b="1" dirty="0">
                  <a:solidFill>
                    <a:srgbClr val="FF0000"/>
                  </a:solidFill>
                </a:rPr>
                <a:t>bond</a:t>
              </a:r>
              <a:endParaRPr kumimoji="1" lang="zh-CN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316BAE6-3AB5-642E-70DE-B23DCE5E49F6}"/>
                </a:ext>
              </a:extLst>
            </p:cNvPr>
            <p:cNvSpPr txBox="1"/>
            <p:nvPr/>
          </p:nvSpPr>
          <p:spPr>
            <a:xfrm>
              <a:off x="4205298" y="3661089"/>
              <a:ext cx="18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Pyridinic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nitrogen</a:t>
              </a:r>
              <a:endParaRPr kumimoji="1" lang="zh-CN" altLang="en-US" dirty="0"/>
            </a:p>
          </p:txBody>
        </p: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3C2617C-9697-6498-C5B3-AFB4FA65FE44}"/>
                </a:ext>
              </a:extLst>
            </p:cNvPr>
            <p:cNvCxnSpPr/>
            <p:nvPr/>
          </p:nvCxnSpPr>
          <p:spPr>
            <a:xfrm>
              <a:off x="5467303" y="3108577"/>
              <a:ext cx="101729" cy="0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A42C9A4-899F-5212-70A6-B5578CC3D5F7}"/>
                </a:ext>
              </a:extLst>
            </p:cNvPr>
            <p:cNvSpPr txBox="1"/>
            <p:nvPr/>
          </p:nvSpPr>
          <p:spPr>
            <a:xfrm>
              <a:off x="5487957" y="2584453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</a:t>
              </a:r>
              <a:r>
                <a:rPr kumimoji="1" lang="en-US" altLang="zh-CN" baseline="-25000" dirty="0"/>
                <a:t>2</a:t>
              </a:r>
              <a:r>
                <a:rPr kumimoji="1" lang="en-US" altLang="zh-CN" dirty="0"/>
                <a:t>S</a:t>
              </a:r>
              <a:r>
                <a:rPr kumimoji="1" lang="en-US" altLang="zh-CN" baseline="-25000" dirty="0"/>
                <a:t>x</a:t>
              </a:r>
              <a:endParaRPr kumimoji="1" lang="zh-CN" altLang="en-US" baseline="-25000" dirty="0"/>
            </a:p>
          </p:txBody>
        </p:sp>
        <p:pic>
          <p:nvPicPr>
            <p:cNvPr id="9" name="图片 8" descr="图表, 图示&#10;&#10;描述已自动生成">
              <a:extLst>
                <a:ext uri="{FF2B5EF4-FFF2-40B4-BE49-F238E27FC236}">
                  <a16:creationId xmlns:a16="http://schemas.microsoft.com/office/drawing/2014/main" id="{5CBFBBFB-706A-D15D-DC64-48205CF71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792" t="8095" r="-3033" b="48720"/>
            <a:stretch/>
          </p:blipFill>
          <p:spPr>
            <a:xfrm>
              <a:off x="6102719" y="3286359"/>
              <a:ext cx="2199559" cy="1476772"/>
            </a:xfrm>
            <a:prstGeom prst="rect">
              <a:avLst/>
            </a:prstGeom>
          </p:spPr>
        </p:pic>
        <p:pic>
          <p:nvPicPr>
            <p:cNvPr id="22" name="图片 21" descr="图表, 图示&#10;&#10;描述已自动生成">
              <a:extLst>
                <a:ext uri="{FF2B5EF4-FFF2-40B4-BE49-F238E27FC236}">
                  <a16:creationId xmlns:a16="http://schemas.microsoft.com/office/drawing/2014/main" id="{BA7949B7-63D4-00B8-AAEC-5462D8A2D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48" t="5806" r="55806" b="52394"/>
            <a:stretch/>
          </p:blipFill>
          <p:spPr>
            <a:xfrm>
              <a:off x="6296884" y="1856953"/>
              <a:ext cx="1707331" cy="1429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10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293C7A-DACA-4EA6-1CB5-B2CB220D3923}"/>
              </a:ext>
            </a:extLst>
          </p:cNvPr>
          <p:cNvGrpSpPr/>
          <p:nvPr/>
        </p:nvGrpSpPr>
        <p:grpSpPr>
          <a:xfrm>
            <a:off x="586240" y="1371601"/>
            <a:ext cx="7971519" cy="2776906"/>
            <a:chOff x="586240" y="1371601"/>
            <a:chExt cx="7971519" cy="2776906"/>
          </a:xfrm>
        </p:grpSpPr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F25B5305-1F68-5BC5-F250-EC7C7EB81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414" r="25821" b="1"/>
            <a:stretch/>
          </p:blipFill>
          <p:spPr>
            <a:xfrm>
              <a:off x="586240" y="1371601"/>
              <a:ext cx="7971519" cy="277690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23F4A50-0EBC-F309-F371-099BC474979B}"/>
                </a:ext>
              </a:extLst>
            </p:cNvPr>
            <p:cNvSpPr txBox="1"/>
            <p:nvPr/>
          </p:nvSpPr>
          <p:spPr>
            <a:xfrm>
              <a:off x="586240" y="1371601"/>
              <a:ext cx="47320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     </a:t>
              </a:r>
              <a:endParaRPr kumimoji="1"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064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58832506-008E-1C49-8858-68814A8D1698}"/>
              </a:ext>
            </a:extLst>
          </p:cNvPr>
          <p:cNvGrpSpPr/>
          <p:nvPr/>
        </p:nvGrpSpPr>
        <p:grpSpPr>
          <a:xfrm>
            <a:off x="-51195" y="-13099"/>
            <a:ext cx="4343789" cy="1710602"/>
            <a:chOff x="-63317" y="4891228"/>
            <a:chExt cx="4343789" cy="1710602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F5AED72-A3B5-D141-9E8F-1F66EACD6DAE}"/>
                </a:ext>
              </a:extLst>
            </p:cNvPr>
            <p:cNvGrpSpPr/>
            <p:nvPr/>
          </p:nvGrpSpPr>
          <p:grpSpPr>
            <a:xfrm>
              <a:off x="314767" y="4891228"/>
              <a:ext cx="3965705" cy="1710602"/>
              <a:chOff x="0" y="1663700"/>
              <a:chExt cx="9023350" cy="3892210"/>
            </a:xfrm>
          </p:grpSpPr>
          <p:pic>
            <p:nvPicPr>
              <p:cNvPr id="22" name="图片 21" descr="图形用户界面, 文本, 应用程序&#10;&#10;描述已自动生成">
                <a:extLst>
                  <a:ext uri="{FF2B5EF4-FFF2-40B4-BE49-F238E27FC236}">
                    <a16:creationId xmlns:a16="http://schemas.microsoft.com/office/drawing/2014/main" id="{E2C6ACF8-B45F-0F44-B17A-82B540D9C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650" y="1663700"/>
                <a:ext cx="8902700" cy="3530600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FE79079-4ACE-7946-91B6-D563E8F37721}"/>
                  </a:ext>
                </a:extLst>
              </p:cNvPr>
              <p:cNvSpPr/>
              <p:nvPr/>
            </p:nvSpPr>
            <p:spPr>
              <a:xfrm>
                <a:off x="206829" y="3576887"/>
                <a:ext cx="2108408" cy="1979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4" name="图片 23" descr="图片包含 徽标&#10;&#10;描述已自动生成">
                <a:extLst>
                  <a:ext uri="{FF2B5EF4-FFF2-40B4-BE49-F238E27FC236}">
                    <a16:creationId xmlns:a16="http://schemas.microsoft.com/office/drawing/2014/main" id="{674AAAA9-B8C0-7A4E-8499-950C44DBF1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8408" r="68413"/>
              <a:stretch/>
            </p:blipFill>
            <p:spPr>
              <a:xfrm>
                <a:off x="0" y="3576887"/>
                <a:ext cx="2315237" cy="197902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0CCED1E-67C6-6047-8A1F-E06A2BE76C2F}"/>
                </a:ext>
              </a:extLst>
            </p:cNvPr>
            <p:cNvSpPr txBox="1"/>
            <p:nvPr/>
          </p:nvSpPr>
          <p:spPr>
            <a:xfrm>
              <a:off x="-63317" y="5003420"/>
              <a:ext cx="4764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(b)</a:t>
              </a:r>
              <a:endParaRPr kumimoji="1" lang="zh-CN" altLang="en-US" sz="2000" dirty="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789C144-4975-0F4E-B8AF-58EB41599F53}"/>
              </a:ext>
            </a:extLst>
          </p:cNvPr>
          <p:cNvGrpSpPr/>
          <p:nvPr/>
        </p:nvGrpSpPr>
        <p:grpSpPr>
          <a:xfrm>
            <a:off x="-24608" y="4518688"/>
            <a:ext cx="4008779" cy="2339312"/>
            <a:chOff x="4345636" y="1957263"/>
            <a:chExt cx="4407677" cy="2572088"/>
          </a:xfrm>
        </p:grpSpPr>
        <p:pic>
          <p:nvPicPr>
            <p:cNvPr id="32" name="图片 31" descr="图示&#10;&#10;描述已自动生成">
              <a:extLst>
                <a:ext uri="{FF2B5EF4-FFF2-40B4-BE49-F238E27FC236}">
                  <a16:creationId xmlns:a16="http://schemas.microsoft.com/office/drawing/2014/main" id="{49297B31-0640-814C-88A5-0EFC9B5DC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052"/>
            <a:stretch/>
          </p:blipFill>
          <p:spPr>
            <a:xfrm>
              <a:off x="4572000" y="3100471"/>
              <a:ext cx="4181313" cy="1428880"/>
            </a:xfrm>
            <a:prstGeom prst="rect">
              <a:avLst/>
            </a:prstGeom>
          </p:spPr>
        </p:pic>
        <p:pic>
          <p:nvPicPr>
            <p:cNvPr id="44" name="图片 43" descr="图表, 散点图&#10;&#10;描述已自动生成">
              <a:extLst>
                <a:ext uri="{FF2B5EF4-FFF2-40B4-BE49-F238E27FC236}">
                  <a16:creationId xmlns:a16="http://schemas.microsoft.com/office/drawing/2014/main" id="{CFBCAABE-653E-2C41-B9CB-B0D5BF550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257" y="1957263"/>
              <a:ext cx="3493849" cy="1143208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FF7C1AE-1D8A-B94B-9874-B4CE3036ADFD}"/>
                </a:ext>
              </a:extLst>
            </p:cNvPr>
            <p:cNvSpPr txBox="1"/>
            <p:nvPr/>
          </p:nvSpPr>
          <p:spPr>
            <a:xfrm>
              <a:off x="4345636" y="1957263"/>
              <a:ext cx="476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(d)</a:t>
              </a:r>
              <a:endParaRPr kumimoji="1" lang="zh-CN" altLang="en-US" sz="2000" dirty="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ACFE233-80A1-CC46-956C-2B4C065D92BA}"/>
              </a:ext>
            </a:extLst>
          </p:cNvPr>
          <p:cNvGrpSpPr/>
          <p:nvPr/>
        </p:nvGrpSpPr>
        <p:grpSpPr>
          <a:xfrm>
            <a:off x="4561847" y="4524307"/>
            <a:ext cx="4549513" cy="2333693"/>
            <a:chOff x="4356488" y="4565215"/>
            <a:chExt cx="4549513" cy="2333693"/>
          </a:xfrm>
        </p:grpSpPr>
        <p:pic>
          <p:nvPicPr>
            <p:cNvPr id="28" name="图片 27" descr="雷达图&#10;&#10;描述已自动生成">
              <a:extLst>
                <a:ext uri="{FF2B5EF4-FFF2-40B4-BE49-F238E27FC236}">
                  <a16:creationId xmlns:a16="http://schemas.microsoft.com/office/drawing/2014/main" id="{C82E0F9F-BC59-0C4D-960B-EB714A7F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4565215"/>
              <a:ext cx="4334001" cy="2333693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3E5E7C2-BD94-174F-8B13-4286FACDBADC}"/>
                </a:ext>
              </a:extLst>
            </p:cNvPr>
            <p:cNvSpPr txBox="1"/>
            <p:nvPr/>
          </p:nvSpPr>
          <p:spPr>
            <a:xfrm>
              <a:off x="4356488" y="457182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(e)</a:t>
              </a:r>
              <a:endParaRPr kumimoji="1" lang="zh-CN" altLang="en-US" sz="2000" dirty="0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A295838-18BB-C04D-8343-D7607E0EA4DB}"/>
              </a:ext>
            </a:extLst>
          </p:cNvPr>
          <p:cNvGrpSpPr/>
          <p:nvPr/>
        </p:nvGrpSpPr>
        <p:grpSpPr>
          <a:xfrm>
            <a:off x="4426685" y="-78470"/>
            <a:ext cx="4753775" cy="1874215"/>
            <a:chOff x="4426685" y="-78470"/>
            <a:chExt cx="4753775" cy="1874215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FF97335-681B-2646-865E-D6A0F4385FB8}"/>
                </a:ext>
              </a:extLst>
            </p:cNvPr>
            <p:cNvGrpSpPr/>
            <p:nvPr/>
          </p:nvGrpSpPr>
          <p:grpSpPr>
            <a:xfrm>
              <a:off x="4426685" y="-78470"/>
              <a:ext cx="4753775" cy="1874215"/>
              <a:chOff x="4334716" y="0"/>
              <a:chExt cx="4753775" cy="1874215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AF53BBFA-CDC8-F44D-ACEF-8F0566EBA830}"/>
                  </a:ext>
                </a:extLst>
              </p:cNvPr>
              <p:cNvGrpSpPr/>
              <p:nvPr/>
            </p:nvGrpSpPr>
            <p:grpSpPr>
              <a:xfrm>
                <a:off x="4572000" y="85954"/>
                <a:ext cx="4516491" cy="1788261"/>
                <a:chOff x="4568928" y="63584"/>
                <a:chExt cx="4516491" cy="1788261"/>
              </a:xfrm>
            </p:grpSpPr>
            <p:pic>
              <p:nvPicPr>
                <p:cNvPr id="35" name="图片 34" descr="图表, 饼图&#10;&#10;描述已自动生成">
                  <a:extLst>
                    <a:ext uri="{FF2B5EF4-FFF2-40B4-BE49-F238E27FC236}">
                      <a16:creationId xmlns:a16="http://schemas.microsoft.com/office/drawing/2014/main" id="{5A526C21-AF7C-5B45-947B-6EFE73ED3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2694" y="85954"/>
                  <a:ext cx="2272725" cy="1704544"/>
                </a:xfrm>
                <a:prstGeom prst="rect">
                  <a:avLst/>
                </a:prstGeom>
              </p:spPr>
            </p:pic>
            <p:pic>
              <p:nvPicPr>
                <p:cNvPr id="33" name="图片 32" descr="图表&#10;&#10;描述已自动生成">
                  <a:extLst>
                    <a:ext uri="{FF2B5EF4-FFF2-40B4-BE49-F238E27FC236}">
                      <a16:creationId xmlns:a16="http://schemas.microsoft.com/office/drawing/2014/main" id="{77CA69DD-4BAE-8248-A681-C758644EC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26" t="36661" r="67191" b="34105"/>
                <a:stretch/>
              </p:blipFill>
              <p:spPr>
                <a:xfrm>
                  <a:off x="4568928" y="147301"/>
                  <a:ext cx="1036714" cy="784279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92DF4747-2CF2-1B49-9B38-D83F179C60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630" t="69055" r="65935"/>
                <a:stretch/>
              </p:blipFill>
              <p:spPr>
                <a:xfrm>
                  <a:off x="4573059" y="1021671"/>
                  <a:ext cx="1088648" cy="830174"/>
                </a:xfrm>
                <a:prstGeom prst="rect">
                  <a:avLst/>
                </a:prstGeom>
              </p:spPr>
            </p:pic>
            <p:pic>
              <p:nvPicPr>
                <p:cNvPr id="36" name="图片 35" descr="图表, 条形图, 直方图&#10;&#10;描述已自动生成">
                  <a:extLst>
                    <a:ext uri="{FF2B5EF4-FFF2-40B4-BE49-F238E27FC236}">
                      <a16:creationId xmlns:a16="http://schemas.microsoft.com/office/drawing/2014/main" id="{7CAB0F7E-3A90-D84D-B7A5-E3A36B4B1B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49625" y="63584"/>
                  <a:ext cx="1136557" cy="869739"/>
                </a:xfrm>
                <a:prstGeom prst="rect">
                  <a:avLst/>
                </a:prstGeom>
              </p:spPr>
            </p:pic>
            <p:pic>
              <p:nvPicPr>
                <p:cNvPr id="37" name="图片 36" descr="图表, 条形图&#10;&#10;描述已自动生成">
                  <a:extLst>
                    <a:ext uri="{FF2B5EF4-FFF2-40B4-BE49-F238E27FC236}">
                      <a16:creationId xmlns:a16="http://schemas.microsoft.com/office/drawing/2014/main" id="{EAD21AE5-EE3D-F846-AB3E-11B5561036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32992" y="960324"/>
                  <a:ext cx="1165021" cy="891521"/>
                </a:xfrm>
                <a:prstGeom prst="rect">
                  <a:avLst/>
                </a:prstGeom>
              </p:spPr>
            </p:pic>
          </p:grp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6CACB92-4A3B-F04F-85DE-15BCDDF47D50}"/>
                  </a:ext>
                </a:extLst>
              </p:cNvPr>
              <p:cNvSpPr txBox="1"/>
              <p:nvPr/>
            </p:nvSpPr>
            <p:spPr>
              <a:xfrm>
                <a:off x="4334716" y="0"/>
                <a:ext cx="4651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(c)</a:t>
                </a:r>
                <a:endParaRPr kumimoji="1" lang="zh-CN" altLang="en-US" sz="2000" dirty="0"/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43C95F6-3A5A-CA4D-9A81-6103E6B13FAB}"/>
                </a:ext>
              </a:extLst>
            </p:cNvPr>
            <p:cNvSpPr/>
            <p:nvPr/>
          </p:nvSpPr>
          <p:spPr>
            <a:xfrm>
              <a:off x="6851498" y="53297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00E56F4-23A4-234B-9F7B-8087AD0F745D}"/>
                </a:ext>
              </a:extLst>
            </p:cNvPr>
            <p:cNvSpPr/>
            <p:nvPr/>
          </p:nvSpPr>
          <p:spPr>
            <a:xfrm>
              <a:off x="6829725" y="901265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4CD49D2-0496-CA4D-BDC0-17A9C666B866}"/>
                </a:ext>
              </a:extLst>
            </p:cNvPr>
            <p:cNvSpPr/>
            <p:nvPr/>
          </p:nvSpPr>
          <p:spPr>
            <a:xfrm>
              <a:off x="7964078" y="18839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68E96B-8C6B-3641-BD03-F63BC28E747A}"/>
                </a:ext>
              </a:extLst>
            </p:cNvPr>
            <p:cNvSpPr/>
            <p:nvPr/>
          </p:nvSpPr>
          <p:spPr>
            <a:xfrm>
              <a:off x="7993482" y="839355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F974D94-E8D8-C344-AADF-9030CE5F300B}"/>
              </a:ext>
            </a:extLst>
          </p:cNvPr>
          <p:cNvGrpSpPr/>
          <p:nvPr/>
        </p:nvGrpSpPr>
        <p:grpSpPr>
          <a:xfrm>
            <a:off x="1614463" y="1828135"/>
            <a:ext cx="6215402" cy="2588409"/>
            <a:chOff x="1614463" y="1784591"/>
            <a:chExt cx="6215402" cy="2588409"/>
          </a:xfrm>
        </p:grpSpPr>
        <p:sp>
          <p:nvSpPr>
            <p:cNvPr id="65" name="圆角右箭头 64">
              <a:extLst>
                <a:ext uri="{FF2B5EF4-FFF2-40B4-BE49-F238E27FC236}">
                  <a16:creationId xmlns:a16="http://schemas.microsoft.com/office/drawing/2014/main" id="{D1B8E782-FAB0-BB46-A932-E54CA0E7A145}"/>
                </a:ext>
              </a:extLst>
            </p:cNvPr>
            <p:cNvSpPr/>
            <p:nvPr/>
          </p:nvSpPr>
          <p:spPr>
            <a:xfrm rot="16200000" flipV="1">
              <a:off x="7137105" y="1900516"/>
              <a:ext cx="707571" cy="677948"/>
            </a:xfrm>
            <a:prstGeom prst="bentArrow">
              <a:avLst>
                <a:gd name="adj1" fmla="val 34634"/>
                <a:gd name="adj2" fmla="val 25000"/>
                <a:gd name="adj3" fmla="val 25000"/>
                <a:gd name="adj4" fmla="val 43750"/>
              </a:avLst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38486E43-E268-7B46-9949-D1AF1695BDB2}"/>
                </a:ext>
              </a:extLst>
            </p:cNvPr>
            <p:cNvGrpSpPr/>
            <p:nvPr/>
          </p:nvGrpSpPr>
          <p:grpSpPr>
            <a:xfrm>
              <a:off x="1614463" y="1784591"/>
              <a:ext cx="6215401" cy="2588409"/>
              <a:chOff x="1614463" y="1784591"/>
              <a:chExt cx="6215401" cy="2588409"/>
            </a:xfrm>
          </p:grpSpPr>
          <p:pic>
            <p:nvPicPr>
              <p:cNvPr id="3" name="图形 2">
                <a:extLst>
                  <a:ext uri="{FF2B5EF4-FFF2-40B4-BE49-F238E27FC236}">
                    <a16:creationId xmlns:a16="http://schemas.microsoft.com/office/drawing/2014/main" id="{B31426A5-4C60-254A-AEE2-25BB74042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82079" y="2553805"/>
                <a:ext cx="2358885" cy="677948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B1C0FAE-2953-B94F-A25C-ADD0783766F0}"/>
                  </a:ext>
                </a:extLst>
              </p:cNvPr>
              <p:cNvSpPr txBox="1"/>
              <p:nvPr/>
            </p:nvSpPr>
            <p:spPr>
              <a:xfrm>
                <a:off x="2336254" y="1837662"/>
                <a:ext cx="46519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(a)</a:t>
                </a:r>
                <a:endParaRPr kumimoji="1" lang="zh-CN" altLang="en-US" sz="2000" dirty="0"/>
              </a:p>
            </p:txBody>
          </p:sp>
          <p:pic>
            <p:nvPicPr>
              <p:cNvPr id="51" name="图片 50" descr="图形用户界面, 应用程序, Teams&#10;&#10;描述已自动生成">
                <a:extLst>
                  <a:ext uri="{FF2B5EF4-FFF2-40B4-BE49-F238E27FC236}">
                    <a16:creationId xmlns:a16="http://schemas.microsoft.com/office/drawing/2014/main" id="{B576A55B-0A23-BC42-BBF7-015697169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86517" y="1856696"/>
                <a:ext cx="2167755" cy="2368263"/>
              </a:xfrm>
              <a:prstGeom prst="rect">
                <a:avLst/>
              </a:prstGeom>
            </p:spPr>
          </p:pic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3D0B4F49-578C-C642-9993-210647447E06}"/>
                  </a:ext>
                </a:extLst>
              </p:cNvPr>
              <p:cNvSpPr/>
              <p:nvPr/>
            </p:nvSpPr>
            <p:spPr>
              <a:xfrm>
                <a:off x="2292412" y="1784591"/>
                <a:ext cx="4859502" cy="2588409"/>
              </a:xfrm>
              <a:prstGeom prst="roundRect">
                <a:avLst>
                  <a:gd name="adj" fmla="val 11620"/>
                </a:avLst>
              </a:prstGeom>
              <a:noFill/>
              <a:ln w="19050">
                <a:solidFill>
                  <a:srgbClr val="1F497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圆角右箭头 63">
                <a:extLst>
                  <a:ext uri="{FF2B5EF4-FFF2-40B4-BE49-F238E27FC236}">
                    <a16:creationId xmlns:a16="http://schemas.microsoft.com/office/drawing/2014/main" id="{CD280837-AD44-BE4C-9ADB-BAE1DF913129}"/>
                  </a:ext>
                </a:extLst>
              </p:cNvPr>
              <p:cNvSpPr/>
              <p:nvPr/>
            </p:nvSpPr>
            <p:spPr>
              <a:xfrm rot="5400000">
                <a:off x="7137104" y="3680240"/>
                <a:ext cx="707571" cy="677948"/>
              </a:xfrm>
              <a:prstGeom prst="bentArrow">
                <a:avLst>
                  <a:gd name="adj1" fmla="val 34634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圆角右箭头 65">
                <a:extLst>
                  <a:ext uri="{FF2B5EF4-FFF2-40B4-BE49-F238E27FC236}">
                    <a16:creationId xmlns:a16="http://schemas.microsoft.com/office/drawing/2014/main" id="{C50FCE00-66D5-4045-8C4D-90FA90A017D5}"/>
                  </a:ext>
                </a:extLst>
              </p:cNvPr>
              <p:cNvSpPr/>
              <p:nvPr/>
            </p:nvSpPr>
            <p:spPr>
              <a:xfrm rot="16200000" flipH="1">
                <a:off x="1603468" y="3680241"/>
                <a:ext cx="707571" cy="677948"/>
              </a:xfrm>
              <a:prstGeom prst="bentArrow">
                <a:avLst>
                  <a:gd name="adj1" fmla="val 34634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圆角右箭头 66">
                <a:extLst>
                  <a:ext uri="{FF2B5EF4-FFF2-40B4-BE49-F238E27FC236}">
                    <a16:creationId xmlns:a16="http://schemas.microsoft.com/office/drawing/2014/main" id="{8BB5E61E-446B-5442-93E8-0761B5850F23}"/>
                  </a:ext>
                </a:extLst>
              </p:cNvPr>
              <p:cNvSpPr/>
              <p:nvPr/>
            </p:nvSpPr>
            <p:spPr>
              <a:xfrm rot="5400000" flipH="1" flipV="1">
                <a:off x="1599651" y="1903873"/>
                <a:ext cx="707571" cy="677948"/>
              </a:xfrm>
              <a:prstGeom prst="bentArrow">
                <a:avLst>
                  <a:gd name="adj1" fmla="val 34634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31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282720E0-633F-897E-C04E-606B6F3E9A2E}"/>
              </a:ext>
            </a:extLst>
          </p:cNvPr>
          <p:cNvGrpSpPr/>
          <p:nvPr/>
        </p:nvGrpSpPr>
        <p:grpSpPr>
          <a:xfrm>
            <a:off x="4277058" y="1547403"/>
            <a:ext cx="4667185" cy="5176171"/>
            <a:chOff x="4498567" y="1466125"/>
            <a:chExt cx="5387572" cy="5975121"/>
          </a:xfrm>
        </p:grpSpPr>
        <p:pic>
          <p:nvPicPr>
            <p:cNvPr id="3074" name="Picture 2" descr="15,434 Two Hands Illustrations &amp; Clip Art - iStock">
              <a:extLst>
                <a:ext uri="{FF2B5EF4-FFF2-40B4-BE49-F238E27FC236}">
                  <a16:creationId xmlns:a16="http://schemas.microsoft.com/office/drawing/2014/main" id="{4B00D2D2-35A2-AEF7-FF20-0427F24D5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914" y="3960554"/>
              <a:ext cx="1682574" cy="134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2EDBAE1-D534-896A-2ED4-6EEC977C0978}"/>
                </a:ext>
              </a:extLst>
            </p:cNvPr>
            <p:cNvGrpSpPr/>
            <p:nvPr/>
          </p:nvGrpSpPr>
          <p:grpSpPr>
            <a:xfrm>
              <a:off x="4498567" y="1466125"/>
              <a:ext cx="5387572" cy="5975121"/>
              <a:chOff x="4180380" y="-108858"/>
              <a:chExt cx="6910236" cy="7663835"/>
            </a:xfrm>
          </p:grpSpPr>
          <p:sp>
            <p:nvSpPr>
              <p:cNvPr id="73" name="下箭头 72">
                <a:extLst>
                  <a:ext uri="{FF2B5EF4-FFF2-40B4-BE49-F238E27FC236}">
                    <a16:creationId xmlns:a16="http://schemas.microsoft.com/office/drawing/2014/main" id="{F3A6CCDD-0D9C-3BCA-4251-4DFD8A961CFF}"/>
                  </a:ext>
                </a:extLst>
              </p:cNvPr>
              <p:cNvSpPr/>
              <p:nvPr/>
            </p:nvSpPr>
            <p:spPr>
              <a:xfrm>
                <a:off x="7383065" y="3405836"/>
                <a:ext cx="472624" cy="323689"/>
              </a:xfrm>
              <a:prstGeom prst="downArrow">
                <a:avLst/>
              </a:prstGeom>
              <a:noFill/>
              <a:ln w="38100">
                <a:solidFill>
                  <a:srgbClr val="1F49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70EE2A76-6FCD-985C-BD66-41F908DD1330}"/>
                  </a:ext>
                </a:extLst>
              </p:cNvPr>
              <p:cNvGrpSpPr/>
              <p:nvPr/>
            </p:nvGrpSpPr>
            <p:grpSpPr>
              <a:xfrm>
                <a:off x="4180380" y="-108858"/>
                <a:ext cx="6910236" cy="7663835"/>
                <a:chOff x="4090122" y="785172"/>
                <a:chExt cx="6910236" cy="6312313"/>
              </a:xfrm>
            </p:grpSpPr>
            <p:sp>
              <p:nvSpPr>
                <p:cNvPr id="108" name="弧 107">
                  <a:extLst>
                    <a:ext uri="{FF2B5EF4-FFF2-40B4-BE49-F238E27FC236}">
                      <a16:creationId xmlns:a16="http://schemas.microsoft.com/office/drawing/2014/main" id="{B9D82807-6ABB-AC1D-D672-B691C4D34252}"/>
                    </a:ext>
                  </a:extLst>
                </p:cNvPr>
                <p:cNvSpPr/>
                <p:nvPr/>
              </p:nvSpPr>
              <p:spPr>
                <a:xfrm rot="16200000">
                  <a:off x="6391703" y="2488829"/>
                  <a:ext cx="6312311" cy="2904998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9" name="弧 108">
                  <a:extLst>
                    <a:ext uri="{FF2B5EF4-FFF2-40B4-BE49-F238E27FC236}">
                      <a16:creationId xmlns:a16="http://schemas.microsoft.com/office/drawing/2014/main" id="{85F0DFBD-0335-15DD-889D-05A71C1BF8D2}"/>
                    </a:ext>
                  </a:extLst>
                </p:cNvPr>
                <p:cNvSpPr/>
                <p:nvPr/>
              </p:nvSpPr>
              <p:spPr>
                <a:xfrm rot="5400000" flipH="1">
                  <a:off x="2386465" y="2488830"/>
                  <a:ext cx="6312312" cy="2904997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1457D03C-8636-65E4-4A93-3582B2A44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29" y="3334261"/>
                <a:ext cx="10874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FD066E16-8644-B837-CE58-F4E80A4E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5350" y="2564539"/>
                <a:ext cx="11799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EFA4C163-3E84-11FE-C9A0-CB67E7EC2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6068" y="1740766"/>
                <a:ext cx="149416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ACBBBCC6-8403-402D-3D74-09F1183DC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0930" y="893674"/>
                <a:ext cx="2065720" cy="3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2F95016-01EB-0279-5F5C-268ACF4ACF31}"/>
                  </a:ext>
                </a:extLst>
              </p:cNvPr>
              <p:cNvSpPr/>
              <p:nvPr/>
            </p:nvSpPr>
            <p:spPr>
              <a:xfrm>
                <a:off x="6995119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DDDB35E-3EFE-E5E1-69AE-0F90B02DE73D}"/>
                  </a:ext>
                </a:extLst>
              </p:cNvPr>
              <p:cNvSpPr/>
              <p:nvPr/>
            </p:nvSpPr>
            <p:spPr>
              <a:xfrm>
                <a:off x="7137829" y="1895387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A17085A-4536-573B-C898-B3A3E78F9A14}"/>
                  </a:ext>
                </a:extLst>
              </p:cNvPr>
              <p:cNvSpPr/>
              <p:nvPr/>
            </p:nvSpPr>
            <p:spPr>
              <a:xfrm>
                <a:off x="7217679" y="2722427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458E529-FC01-D0F6-41C4-E432C67AF639}"/>
                  </a:ext>
                </a:extLst>
              </p:cNvPr>
              <p:cNvSpPr/>
              <p:nvPr/>
            </p:nvSpPr>
            <p:spPr>
              <a:xfrm>
                <a:off x="6697218" y="567312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0A69721-B6BC-EA35-A6C5-3708AC3EBBFF}"/>
                  </a:ext>
                </a:extLst>
              </p:cNvPr>
              <p:cNvSpPr/>
              <p:nvPr/>
            </p:nvSpPr>
            <p:spPr>
              <a:xfrm>
                <a:off x="7230180" y="470094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C422EFB-0F26-EF65-7127-F06742B9B97A}"/>
                  </a:ext>
                </a:extLst>
              </p:cNvPr>
              <p:cNvSpPr/>
              <p:nvPr/>
            </p:nvSpPr>
            <p:spPr>
              <a:xfrm>
                <a:off x="7437052" y="60003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9DBF62C-A46B-27C5-D39C-E5527C5C23F0}"/>
                  </a:ext>
                </a:extLst>
              </p:cNvPr>
              <p:cNvSpPr/>
              <p:nvPr/>
            </p:nvSpPr>
            <p:spPr>
              <a:xfrm>
                <a:off x="7714812" y="42500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951DD67-741C-C6B3-9DE8-C84619B057C6}"/>
                  </a:ext>
                </a:extLst>
              </p:cNvPr>
              <p:cNvSpPr/>
              <p:nvPr/>
            </p:nvSpPr>
            <p:spPr>
              <a:xfrm>
                <a:off x="7068937" y="68412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C792095-FE0D-F386-61C6-5AC4231BFAFD}"/>
                  </a:ext>
                </a:extLst>
              </p:cNvPr>
              <p:cNvSpPr/>
              <p:nvPr/>
            </p:nvSpPr>
            <p:spPr>
              <a:xfrm>
                <a:off x="8100466" y="62164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F999D6F5-2092-FFA4-DA7D-2E3CF5B0DB47}"/>
                  </a:ext>
                </a:extLst>
              </p:cNvPr>
              <p:cNvSpPr/>
              <p:nvPr/>
            </p:nvSpPr>
            <p:spPr>
              <a:xfrm>
                <a:off x="7712533" y="64187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B9B9FAE-F34C-A566-8C86-75909ADC5490}"/>
                  </a:ext>
                </a:extLst>
              </p:cNvPr>
              <p:cNvSpPr/>
              <p:nvPr/>
            </p:nvSpPr>
            <p:spPr>
              <a:xfrm>
                <a:off x="8515523" y="40494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90ADC1FB-148A-CC04-59E7-0929A7C2BE87}"/>
                  </a:ext>
                </a:extLst>
              </p:cNvPr>
              <p:cNvSpPr/>
              <p:nvPr/>
            </p:nvSpPr>
            <p:spPr>
              <a:xfrm>
                <a:off x="8364247" y="621076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750E2A0-2C1A-95E2-4804-8A21B513CB7A}"/>
                  </a:ext>
                </a:extLst>
              </p:cNvPr>
              <p:cNvSpPr/>
              <p:nvPr/>
            </p:nvSpPr>
            <p:spPr>
              <a:xfrm>
                <a:off x="7266980" y="130549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B83F0ABE-DB02-5CA5-CD9C-34026B43C60E}"/>
                  </a:ext>
                </a:extLst>
              </p:cNvPr>
              <p:cNvSpPr/>
              <p:nvPr/>
            </p:nvSpPr>
            <p:spPr>
              <a:xfrm>
                <a:off x="7683227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E7F535D-7B6A-03F6-3FC4-71DCB14DA66D}"/>
                  </a:ext>
                </a:extLst>
              </p:cNvPr>
              <p:cNvSpPr/>
              <p:nvPr/>
            </p:nvSpPr>
            <p:spPr>
              <a:xfrm>
                <a:off x="7607411" y="1357786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429D7AC-14EA-1277-F060-4C34B8CD5D7D}"/>
                  </a:ext>
                </a:extLst>
              </p:cNvPr>
              <p:cNvSpPr/>
              <p:nvPr/>
            </p:nvSpPr>
            <p:spPr>
              <a:xfrm>
                <a:off x="8032785" y="1162947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D0155CD1-0E64-22EE-EB35-AC7FF9D456BE}"/>
                  </a:ext>
                </a:extLst>
              </p:cNvPr>
              <p:cNvSpPr/>
              <p:nvPr/>
            </p:nvSpPr>
            <p:spPr>
              <a:xfrm>
                <a:off x="6940228" y="144946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99CC53C8-E2D1-6844-48E6-FB08A1B0FF9B}"/>
                  </a:ext>
                </a:extLst>
              </p:cNvPr>
              <p:cNvSpPr/>
              <p:nvPr/>
            </p:nvSpPr>
            <p:spPr>
              <a:xfrm>
                <a:off x="7910281" y="142524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755358B-E731-FED3-2C6A-F5D5B52B2730}"/>
                  </a:ext>
                </a:extLst>
              </p:cNvPr>
              <p:cNvSpPr/>
              <p:nvPr/>
            </p:nvSpPr>
            <p:spPr>
              <a:xfrm>
                <a:off x="6947368" y="427615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A834C21-2721-04E4-4EBE-0EDCA2EEC18B}"/>
                  </a:ext>
                </a:extLst>
              </p:cNvPr>
              <p:cNvSpPr/>
              <p:nvPr/>
            </p:nvSpPr>
            <p:spPr>
              <a:xfrm>
                <a:off x="7922115" y="47169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755C27B0-351D-22B2-D4DB-E43A201E71D6}"/>
                  </a:ext>
                </a:extLst>
              </p:cNvPr>
              <p:cNvSpPr/>
              <p:nvPr/>
            </p:nvSpPr>
            <p:spPr>
              <a:xfrm>
                <a:off x="7795470" y="2201358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6686354-4D3B-6016-A239-5D4065491D41}"/>
                  </a:ext>
                </a:extLst>
              </p:cNvPr>
              <p:cNvSpPr/>
              <p:nvPr/>
            </p:nvSpPr>
            <p:spPr>
              <a:xfrm>
                <a:off x="7574090" y="1930833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7F806AEC-93BB-C798-CD55-A967ABFCA16A}"/>
                  </a:ext>
                </a:extLst>
              </p:cNvPr>
              <p:cNvSpPr/>
              <p:nvPr/>
            </p:nvSpPr>
            <p:spPr>
              <a:xfrm>
                <a:off x="7247406" y="2156495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D8701E0-7AA3-6880-EBE5-537936B27C44}"/>
                  </a:ext>
                </a:extLst>
              </p:cNvPr>
              <p:cNvSpPr/>
              <p:nvPr/>
            </p:nvSpPr>
            <p:spPr>
              <a:xfrm>
                <a:off x="7413457" y="2951898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185D0956-BE4B-3FE7-6913-0E46318A0120}"/>
                  </a:ext>
                </a:extLst>
              </p:cNvPr>
              <p:cNvSpPr/>
              <p:nvPr/>
            </p:nvSpPr>
            <p:spPr>
              <a:xfrm>
                <a:off x="7718833" y="2755462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7A953744-D4D2-14A5-FB62-A346D9D8E77F}"/>
              </a:ext>
            </a:extLst>
          </p:cNvPr>
          <p:cNvGrpSpPr/>
          <p:nvPr/>
        </p:nvGrpSpPr>
        <p:grpSpPr>
          <a:xfrm>
            <a:off x="260062" y="1968117"/>
            <a:ext cx="4876514" cy="2500603"/>
            <a:chOff x="4113792" y="412949"/>
            <a:chExt cx="4876514" cy="2500603"/>
          </a:xfrm>
        </p:grpSpPr>
        <p:pic>
          <p:nvPicPr>
            <p:cNvPr id="57" name="Picture 38" descr="Cloud database, cloud server, cloud storage, online server, online storage  icon - Download on Iconfinder">
              <a:extLst>
                <a:ext uri="{FF2B5EF4-FFF2-40B4-BE49-F238E27FC236}">
                  <a16:creationId xmlns:a16="http://schemas.microsoft.com/office/drawing/2014/main" id="{503E4DCC-823C-9B9D-6A11-CF99510CC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082" y="1182847"/>
              <a:ext cx="725994" cy="73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圆角矩形 116">
              <a:extLst>
                <a:ext uri="{FF2B5EF4-FFF2-40B4-BE49-F238E27FC236}">
                  <a16:creationId xmlns:a16="http://schemas.microsoft.com/office/drawing/2014/main" id="{C57045BF-633C-9E14-D40F-39897AC395CA}"/>
                </a:ext>
              </a:extLst>
            </p:cNvPr>
            <p:cNvSpPr/>
            <p:nvPr/>
          </p:nvSpPr>
          <p:spPr>
            <a:xfrm>
              <a:off x="411379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Molecule database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B50DB8E7-EC78-612D-BA9A-52FCC620694C}"/>
                </a:ext>
              </a:extLst>
            </p:cNvPr>
            <p:cNvSpPr/>
            <p:nvPr/>
          </p:nvSpPr>
          <p:spPr>
            <a:xfrm>
              <a:off x="5802087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Submissions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圆角矩形 118">
              <a:extLst>
                <a:ext uri="{FF2B5EF4-FFF2-40B4-BE49-F238E27FC236}">
                  <a16:creationId xmlns:a16="http://schemas.microsoft.com/office/drawing/2014/main" id="{85054A35-3AB5-1193-48F4-3C765544A6C7}"/>
                </a:ext>
              </a:extLst>
            </p:cNvPr>
            <p:cNvSpPr/>
            <p:nvPr/>
          </p:nvSpPr>
          <p:spPr>
            <a:xfrm>
              <a:off x="749038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Workflows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EA922C7D-4059-4C87-CD7C-0565099D045B}"/>
                </a:ext>
              </a:extLst>
            </p:cNvPr>
            <p:cNvSpPr/>
            <p:nvPr/>
          </p:nvSpPr>
          <p:spPr>
            <a:xfrm>
              <a:off x="5820529" y="2327441"/>
              <a:ext cx="3169765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Supercomputing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resources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圆角矩形 120">
              <a:extLst>
                <a:ext uri="{FF2B5EF4-FFF2-40B4-BE49-F238E27FC236}">
                  <a16:creationId xmlns:a16="http://schemas.microsoft.com/office/drawing/2014/main" id="{09AF67EF-DEA0-E2E9-72EB-B453ABCE5265}"/>
                </a:ext>
              </a:extLst>
            </p:cNvPr>
            <p:cNvSpPr/>
            <p:nvPr/>
          </p:nvSpPr>
          <p:spPr>
            <a:xfrm>
              <a:off x="4113792" y="2342475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Analysis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94D0CC4-94B1-1316-470F-5D33F5B93140}"/>
                </a:ext>
              </a:extLst>
            </p:cNvPr>
            <p:cNvCxnSpPr>
              <a:stCxn id="117" idx="3"/>
              <a:endCxn id="118" idx="1"/>
            </p:cNvCxnSpPr>
            <p:nvPr/>
          </p:nvCxnSpPr>
          <p:spPr>
            <a:xfrm>
              <a:off x="5613716" y="698488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CEB16743-BDC3-2D0A-670C-6755FB552B5D}"/>
                </a:ext>
              </a:extLst>
            </p:cNvPr>
            <p:cNvCxnSpPr/>
            <p:nvPr/>
          </p:nvCxnSpPr>
          <p:spPr>
            <a:xfrm>
              <a:off x="7320453" y="709907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625DD3FE-224A-F21D-50DF-597FDB4BE9F1}"/>
                </a:ext>
              </a:extLst>
            </p:cNvPr>
            <p:cNvCxnSpPr>
              <a:cxnSpLocks/>
            </p:cNvCxnSpPr>
            <p:nvPr/>
          </p:nvCxnSpPr>
          <p:spPr>
            <a:xfrm>
              <a:off x="8215260" y="1003903"/>
              <a:ext cx="0" cy="1332619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箭头连接符 123">
              <a:extLst>
                <a:ext uri="{FF2B5EF4-FFF2-40B4-BE49-F238E27FC236}">
                  <a16:creationId xmlns:a16="http://schemas.microsoft.com/office/drawing/2014/main" id="{FCCF3FFD-F50E-EB83-58FD-73BF7EABD8E9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6552049" y="984026"/>
              <a:ext cx="0" cy="376513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C6E0F134-F97B-8163-C9EC-209CC92DA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4414" y="2086678"/>
              <a:ext cx="0" cy="25147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6C1BA643-0B10-B7D6-8EC2-6C1C858D6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6617" y="2660671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C53E0E35-0ECA-078A-8573-6ECCEA5DDC4E}"/>
                </a:ext>
              </a:extLst>
            </p:cNvPr>
            <p:cNvCxnSpPr>
              <a:cxnSpLocks/>
            </p:cNvCxnSpPr>
            <p:nvPr/>
          </p:nvCxnSpPr>
          <p:spPr>
            <a:xfrm>
              <a:off x="5248146" y="1651041"/>
              <a:ext cx="837069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 descr="图形用户界面&#10;&#10;中度可信度描述已自动生成">
              <a:extLst>
                <a:ext uri="{FF2B5EF4-FFF2-40B4-BE49-F238E27FC236}">
                  <a16:creationId xmlns:a16="http://schemas.microsoft.com/office/drawing/2014/main" id="{21F2F0EF-FA4D-CBDF-62F7-4451F0D4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0506" y="1326457"/>
              <a:ext cx="943079" cy="624471"/>
            </a:xfrm>
            <a:prstGeom prst="rect">
              <a:avLst/>
            </a:prstGeom>
          </p:spPr>
        </p:pic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12F10D8-9684-796F-3ED9-4DAC30159077}"/>
              </a:ext>
            </a:extLst>
          </p:cNvPr>
          <p:cNvSpPr txBox="1"/>
          <p:nvPr/>
        </p:nvSpPr>
        <p:spPr>
          <a:xfrm>
            <a:off x="209290" y="3359743"/>
            <a:ext cx="141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Database I/O</a:t>
            </a:r>
            <a:endParaRPr kumimoji="1" lang="zh-CN" altLang="en-US" dirty="0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9B9F2616-ADE8-B504-3CDE-933E42EF294E}"/>
              </a:ext>
            </a:extLst>
          </p:cNvPr>
          <p:cNvSpPr txBox="1"/>
          <p:nvPr/>
        </p:nvSpPr>
        <p:spPr>
          <a:xfrm>
            <a:off x="2130553" y="33982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 apps</a:t>
            </a:r>
            <a:endParaRPr kumimoji="1" lang="zh-CN" altLang="en-US" dirty="0"/>
          </a:p>
        </p:txBody>
      </p:sp>
      <p:pic>
        <p:nvPicPr>
          <p:cNvPr id="48" name="图形 47">
            <a:extLst>
              <a:ext uri="{FF2B5EF4-FFF2-40B4-BE49-F238E27FC236}">
                <a16:creationId xmlns:a16="http://schemas.microsoft.com/office/drawing/2014/main" id="{F7D180E6-8267-D1F3-38CE-4598AA231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5698" y="2975391"/>
            <a:ext cx="1231663" cy="359509"/>
          </a:xfrm>
          <a:prstGeom prst="rect">
            <a:avLst/>
          </a:prstGeom>
          <a:effectLst>
            <a:glow rad="265106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390154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282720E0-633F-897E-C04E-606B6F3E9A2E}"/>
              </a:ext>
            </a:extLst>
          </p:cNvPr>
          <p:cNvGrpSpPr/>
          <p:nvPr/>
        </p:nvGrpSpPr>
        <p:grpSpPr>
          <a:xfrm>
            <a:off x="4277058" y="1547403"/>
            <a:ext cx="4667185" cy="5176171"/>
            <a:chOff x="4498567" y="1466125"/>
            <a:chExt cx="5387572" cy="5975121"/>
          </a:xfrm>
        </p:grpSpPr>
        <p:pic>
          <p:nvPicPr>
            <p:cNvPr id="3074" name="Picture 2" descr="15,434 Two Hands Illustrations &amp; Clip Art - iStock">
              <a:extLst>
                <a:ext uri="{FF2B5EF4-FFF2-40B4-BE49-F238E27FC236}">
                  <a16:creationId xmlns:a16="http://schemas.microsoft.com/office/drawing/2014/main" id="{4B00D2D2-35A2-AEF7-FF20-0427F24D5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914" y="3960554"/>
              <a:ext cx="1682574" cy="134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2EDBAE1-D534-896A-2ED4-6EEC977C0978}"/>
                </a:ext>
              </a:extLst>
            </p:cNvPr>
            <p:cNvGrpSpPr/>
            <p:nvPr/>
          </p:nvGrpSpPr>
          <p:grpSpPr>
            <a:xfrm>
              <a:off x="4498567" y="1466125"/>
              <a:ext cx="5387572" cy="5975121"/>
              <a:chOff x="4180380" y="-108858"/>
              <a:chExt cx="6910236" cy="7663835"/>
            </a:xfrm>
          </p:grpSpPr>
          <p:sp>
            <p:nvSpPr>
              <p:cNvPr id="73" name="下箭头 72">
                <a:extLst>
                  <a:ext uri="{FF2B5EF4-FFF2-40B4-BE49-F238E27FC236}">
                    <a16:creationId xmlns:a16="http://schemas.microsoft.com/office/drawing/2014/main" id="{F3A6CCDD-0D9C-3BCA-4251-4DFD8A961CFF}"/>
                  </a:ext>
                </a:extLst>
              </p:cNvPr>
              <p:cNvSpPr/>
              <p:nvPr/>
            </p:nvSpPr>
            <p:spPr>
              <a:xfrm>
                <a:off x="7383065" y="3405836"/>
                <a:ext cx="472624" cy="323689"/>
              </a:xfrm>
              <a:prstGeom prst="downArrow">
                <a:avLst/>
              </a:prstGeom>
              <a:noFill/>
              <a:ln w="38100">
                <a:solidFill>
                  <a:srgbClr val="1F49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70EE2A76-6FCD-985C-BD66-41F908DD1330}"/>
                  </a:ext>
                </a:extLst>
              </p:cNvPr>
              <p:cNvGrpSpPr/>
              <p:nvPr/>
            </p:nvGrpSpPr>
            <p:grpSpPr>
              <a:xfrm>
                <a:off x="4180380" y="-108858"/>
                <a:ext cx="6910236" cy="7663835"/>
                <a:chOff x="4090122" y="785172"/>
                <a:chExt cx="6910236" cy="6312313"/>
              </a:xfrm>
            </p:grpSpPr>
            <p:sp>
              <p:nvSpPr>
                <p:cNvPr id="108" name="弧 107">
                  <a:extLst>
                    <a:ext uri="{FF2B5EF4-FFF2-40B4-BE49-F238E27FC236}">
                      <a16:creationId xmlns:a16="http://schemas.microsoft.com/office/drawing/2014/main" id="{B9D82807-6ABB-AC1D-D672-B691C4D34252}"/>
                    </a:ext>
                  </a:extLst>
                </p:cNvPr>
                <p:cNvSpPr/>
                <p:nvPr/>
              </p:nvSpPr>
              <p:spPr>
                <a:xfrm rot="16200000">
                  <a:off x="6391703" y="2488829"/>
                  <a:ext cx="6312311" cy="2904998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9" name="弧 108">
                  <a:extLst>
                    <a:ext uri="{FF2B5EF4-FFF2-40B4-BE49-F238E27FC236}">
                      <a16:creationId xmlns:a16="http://schemas.microsoft.com/office/drawing/2014/main" id="{85F0DFBD-0335-15DD-889D-05A71C1BF8D2}"/>
                    </a:ext>
                  </a:extLst>
                </p:cNvPr>
                <p:cNvSpPr/>
                <p:nvPr/>
              </p:nvSpPr>
              <p:spPr>
                <a:xfrm rot="5400000" flipH="1">
                  <a:off x="2386465" y="2488830"/>
                  <a:ext cx="6312312" cy="2904997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1457D03C-8636-65E4-4A93-3582B2A44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29" y="3334261"/>
                <a:ext cx="10874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FD066E16-8644-B837-CE58-F4E80A4E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5350" y="2564539"/>
                <a:ext cx="11799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EFA4C163-3E84-11FE-C9A0-CB67E7EC2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6068" y="1740766"/>
                <a:ext cx="149416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ACBBBCC6-8403-402D-3D74-09F1183DC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0930" y="893674"/>
                <a:ext cx="2065720" cy="3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2F95016-01EB-0279-5F5C-268ACF4ACF31}"/>
                  </a:ext>
                </a:extLst>
              </p:cNvPr>
              <p:cNvSpPr/>
              <p:nvPr/>
            </p:nvSpPr>
            <p:spPr>
              <a:xfrm>
                <a:off x="6995119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DDDB35E-3EFE-E5E1-69AE-0F90B02DE73D}"/>
                  </a:ext>
                </a:extLst>
              </p:cNvPr>
              <p:cNvSpPr/>
              <p:nvPr/>
            </p:nvSpPr>
            <p:spPr>
              <a:xfrm>
                <a:off x="7137829" y="1895387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A17085A-4536-573B-C898-B3A3E78F9A14}"/>
                  </a:ext>
                </a:extLst>
              </p:cNvPr>
              <p:cNvSpPr/>
              <p:nvPr/>
            </p:nvSpPr>
            <p:spPr>
              <a:xfrm>
                <a:off x="7217679" y="2722427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458E529-FC01-D0F6-41C4-E432C67AF639}"/>
                  </a:ext>
                </a:extLst>
              </p:cNvPr>
              <p:cNvSpPr/>
              <p:nvPr/>
            </p:nvSpPr>
            <p:spPr>
              <a:xfrm>
                <a:off x="6697218" y="567312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0A69721-B6BC-EA35-A6C5-3708AC3EBBFF}"/>
                  </a:ext>
                </a:extLst>
              </p:cNvPr>
              <p:cNvSpPr/>
              <p:nvPr/>
            </p:nvSpPr>
            <p:spPr>
              <a:xfrm>
                <a:off x="7230180" y="470094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C422EFB-0F26-EF65-7127-F06742B9B97A}"/>
                  </a:ext>
                </a:extLst>
              </p:cNvPr>
              <p:cNvSpPr/>
              <p:nvPr/>
            </p:nvSpPr>
            <p:spPr>
              <a:xfrm>
                <a:off x="7437052" y="60003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9DBF62C-A46B-27C5-D39C-E5527C5C23F0}"/>
                  </a:ext>
                </a:extLst>
              </p:cNvPr>
              <p:cNvSpPr/>
              <p:nvPr/>
            </p:nvSpPr>
            <p:spPr>
              <a:xfrm>
                <a:off x="7714812" y="42500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951DD67-741C-C6B3-9DE8-C84619B057C6}"/>
                  </a:ext>
                </a:extLst>
              </p:cNvPr>
              <p:cNvSpPr/>
              <p:nvPr/>
            </p:nvSpPr>
            <p:spPr>
              <a:xfrm>
                <a:off x="7068937" y="68412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C792095-FE0D-F386-61C6-5AC4231BFAFD}"/>
                  </a:ext>
                </a:extLst>
              </p:cNvPr>
              <p:cNvSpPr/>
              <p:nvPr/>
            </p:nvSpPr>
            <p:spPr>
              <a:xfrm>
                <a:off x="8100466" y="62164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F999D6F5-2092-FFA4-DA7D-2E3CF5B0DB47}"/>
                  </a:ext>
                </a:extLst>
              </p:cNvPr>
              <p:cNvSpPr/>
              <p:nvPr/>
            </p:nvSpPr>
            <p:spPr>
              <a:xfrm>
                <a:off x="7712533" y="64187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B9B9FAE-F34C-A566-8C86-75909ADC5490}"/>
                  </a:ext>
                </a:extLst>
              </p:cNvPr>
              <p:cNvSpPr/>
              <p:nvPr/>
            </p:nvSpPr>
            <p:spPr>
              <a:xfrm>
                <a:off x="8515523" y="40494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90ADC1FB-148A-CC04-59E7-0929A7C2BE87}"/>
                  </a:ext>
                </a:extLst>
              </p:cNvPr>
              <p:cNvSpPr/>
              <p:nvPr/>
            </p:nvSpPr>
            <p:spPr>
              <a:xfrm>
                <a:off x="8364247" y="621076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750E2A0-2C1A-95E2-4804-8A21B513CB7A}"/>
                  </a:ext>
                </a:extLst>
              </p:cNvPr>
              <p:cNvSpPr/>
              <p:nvPr/>
            </p:nvSpPr>
            <p:spPr>
              <a:xfrm>
                <a:off x="7266980" y="130549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B83F0ABE-DB02-5CA5-CD9C-34026B43C60E}"/>
                  </a:ext>
                </a:extLst>
              </p:cNvPr>
              <p:cNvSpPr/>
              <p:nvPr/>
            </p:nvSpPr>
            <p:spPr>
              <a:xfrm>
                <a:off x="7683227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E7F535D-7B6A-03F6-3FC4-71DCB14DA66D}"/>
                  </a:ext>
                </a:extLst>
              </p:cNvPr>
              <p:cNvSpPr/>
              <p:nvPr/>
            </p:nvSpPr>
            <p:spPr>
              <a:xfrm>
                <a:off x="7607411" y="1357786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429D7AC-14EA-1277-F060-4C34B8CD5D7D}"/>
                  </a:ext>
                </a:extLst>
              </p:cNvPr>
              <p:cNvSpPr/>
              <p:nvPr/>
            </p:nvSpPr>
            <p:spPr>
              <a:xfrm>
                <a:off x="8032785" y="1162947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D0155CD1-0E64-22EE-EB35-AC7FF9D456BE}"/>
                  </a:ext>
                </a:extLst>
              </p:cNvPr>
              <p:cNvSpPr/>
              <p:nvPr/>
            </p:nvSpPr>
            <p:spPr>
              <a:xfrm>
                <a:off x="6940228" y="144946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99CC53C8-E2D1-6844-48E6-FB08A1B0FF9B}"/>
                  </a:ext>
                </a:extLst>
              </p:cNvPr>
              <p:cNvSpPr/>
              <p:nvPr/>
            </p:nvSpPr>
            <p:spPr>
              <a:xfrm>
                <a:off x="7910281" y="142524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755358B-E731-FED3-2C6A-F5D5B52B2730}"/>
                  </a:ext>
                </a:extLst>
              </p:cNvPr>
              <p:cNvSpPr/>
              <p:nvPr/>
            </p:nvSpPr>
            <p:spPr>
              <a:xfrm>
                <a:off x="6947368" y="427615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A834C21-2721-04E4-4EBE-0EDCA2EEC18B}"/>
                  </a:ext>
                </a:extLst>
              </p:cNvPr>
              <p:cNvSpPr/>
              <p:nvPr/>
            </p:nvSpPr>
            <p:spPr>
              <a:xfrm>
                <a:off x="7922115" y="47169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755C27B0-351D-22B2-D4DB-E43A201E71D6}"/>
                  </a:ext>
                </a:extLst>
              </p:cNvPr>
              <p:cNvSpPr/>
              <p:nvPr/>
            </p:nvSpPr>
            <p:spPr>
              <a:xfrm>
                <a:off x="7795470" y="2201358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6686354-4D3B-6016-A239-5D4065491D41}"/>
                  </a:ext>
                </a:extLst>
              </p:cNvPr>
              <p:cNvSpPr/>
              <p:nvPr/>
            </p:nvSpPr>
            <p:spPr>
              <a:xfrm>
                <a:off x="7574090" y="1930833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7F806AEC-93BB-C798-CD55-A967ABFCA16A}"/>
                  </a:ext>
                </a:extLst>
              </p:cNvPr>
              <p:cNvSpPr/>
              <p:nvPr/>
            </p:nvSpPr>
            <p:spPr>
              <a:xfrm>
                <a:off x="7247406" y="2156495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D8701E0-7AA3-6880-EBE5-537936B27C44}"/>
                  </a:ext>
                </a:extLst>
              </p:cNvPr>
              <p:cNvSpPr/>
              <p:nvPr/>
            </p:nvSpPr>
            <p:spPr>
              <a:xfrm>
                <a:off x="7413457" y="2951898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185D0956-BE4B-3FE7-6913-0E46318A0120}"/>
                  </a:ext>
                </a:extLst>
              </p:cNvPr>
              <p:cNvSpPr/>
              <p:nvPr/>
            </p:nvSpPr>
            <p:spPr>
              <a:xfrm>
                <a:off x="7718833" y="2755462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7A953744-D4D2-14A5-FB62-A346D9D8E77F}"/>
              </a:ext>
            </a:extLst>
          </p:cNvPr>
          <p:cNvGrpSpPr/>
          <p:nvPr/>
        </p:nvGrpSpPr>
        <p:grpSpPr>
          <a:xfrm>
            <a:off x="260062" y="1968117"/>
            <a:ext cx="4876514" cy="2500603"/>
            <a:chOff x="4113792" y="412949"/>
            <a:chExt cx="4876514" cy="2500603"/>
          </a:xfrm>
        </p:grpSpPr>
        <p:pic>
          <p:nvPicPr>
            <p:cNvPr id="57" name="Picture 38" descr="Cloud database, cloud server, cloud storage, online server, online storage  icon - Download on Iconfinder">
              <a:extLst>
                <a:ext uri="{FF2B5EF4-FFF2-40B4-BE49-F238E27FC236}">
                  <a16:creationId xmlns:a16="http://schemas.microsoft.com/office/drawing/2014/main" id="{503E4DCC-823C-9B9D-6A11-CF99510CC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082" y="1182847"/>
              <a:ext cx="725994" cy="73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圆角矩形 116">
              <a:extLst>
                <a:ext uri="{FF2B5EF4-FFF2-40B4-BE49-F238E27FC236}">
                  <a16:creationId xmlns:a16="http://schemas.microsoft.com/office/drawing/2014/main" id="{C57045BF-633C-9E14-D40F-39897AC395CA}"/>
                </a:ext>
              </a:extLst>
            </p:cNvPr>
            <p:cNvSpPr/>
            <p:nvPr/>
          </p:nvSpPr>
          <p:spPr>
            <a:xfrm>
              <a:off x="411379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Molecule database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B50DB8E7-EC78-612D-BA9A-52FCC620694C}"/>
                </a:ext>
              </a:extLst>
            </p:cNvPr>
            <p:cNvSpPr/>
            <p:nvPr/>
          </p:nvSpPr>
          <p:spPr>
            <a:xfrm>
              <a:off x="5802087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Submissions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圆角矩形 118">
              <a:extLst>
                <a:ext uri="{FF2B5EF4-FFF2-40B4-BE49-F238E27FC236}">
                  <a16:creationId xmlns:a16="http://schemas.microsoft.com/office/drawing/2014/main" id="{85054A35-3AB5-1193-48F4-3C765544A6C7}"/>
                </a:ext>
              </a:extLst>
            </p:cNvPr>
            <p:cNvSpPr/>
            <p:nvPr/>
          </p:nvSpPr>
          <p:spPr>
            <a:xfrm>
              <a:off x="749038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Workflows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EA922C7D-4059-4C87-CD7C-0565099D045B}"/>
                </a:ext>
              </a:extLst>
            </p:cNvPr>
            <p:cNvSpPr/>
            <p:nvPr/>
          </p:nvSpPr>
          <p:spPr>
            <a:xfrm>
              <a:off x="5820529" y="2327441"/>
              <a:ext cx="3169765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Supercomputing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resources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圆角矩形 120">
              <a:extLst>
                <a:ext uri="{FF2B5EF4-FFF2-40B4-BE49-F238E27FC236}">
                  <a16:creationId xmlns:a16="http://schemas.microsoft.com/office/drawing/2014/main" id="{09AF67EF-DEA0-E2E9-72EB-B453ABCE5265}"/>
                </a:ext>
              </a:extLst>
            </p:cNvPr>
            <p:cNvSpPr/>
            <p:nvPr/>
          </p:nvSpPr>
          <p:spPr>
            <a:xfrm>
              <a:off x="4113792" y="2342475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Analysis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94D0CC4-94B1-1316-470F-5D33F5B93140}"/>
                </a:ext>
              </a:extLst>
            </p:cNvPr>
            <p:cNvCxnSpPr>
              <a:stCxn id="117" idx="3"/>
              <a:endCxn id="118" idx="1"/>
            </p:cNvCxnSpPr>
            <p:nvPr/>
          </p:nvCxnSpPr>
          <p:spPr>
            <a:xfrm>
              <a:off x="5613716" y="698488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CEB16743-BDC3-2D0A-670C-6755FB552B5D}"/>
                </a:ext>
              </a:extLst>
            </p:cNvPr>
            <p:cNvCxnSpPr/>
            <p:nvPr/>
          </p:nvCxnSpPr>
          <p:spPr>
            <a:xfrm>
              <a:off x="7320453" y="709907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625DD3FE-224A-F21D-50DF-597FDB4BE9F1}"/>
                </a:ext>
              </a:extLst>
            </p:cNvPr>
            <p:cNvCxnSpPr>
              <a:cxnSpLocks/>
            </p:cNvCxnSpPr>
            <p:nvPr/>
          </p:nvCxnSpPr>
          <p:spPr>
            <a:xfrm>
              <a:off x="8215260" y="1003903"/>
              <a:ext cx="0" cy="1332619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箭头连接符 123">
              <a:extLst>
                <a:ext uri="{FF2B5EF4-FFF2-40B4-BE49-F238E27FC236}">
                  <a16:creationId xmlns:a16="http://schemas.microsoft.com/office/drawing/2014/main" id="{FCCF3FFD-F50E-EB83-58FD-73BF7EABD8E9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6552049" y="984026"/>
              <a:ext cx="0" cy="376513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C6E0F134-F97B-8163-C9EC-209CC92DA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4414" y="2086678"/>
              <a:ext cx="0" cy="25147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6C1BA643-0B10-B7D6-8EC2-6C1C858D6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6617" y="2660671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C53E0E35-0ECA-078A-8573-6ECCEA5DDC4E}"/>
                </a:ext>
              </a:extLst>
            </p:cNvPr>
            <p:cNvCxnSpPr>
              <a:cxnSpLocks/>
            </p:cNvCxnSpPr>
            <p:nvPr/>
          </p:nvCxnSpPr>
          <p:spPr>
            <a:xfrm>
              <a:off x="5248146" y="1651041"/>
              <a:ext cx="837069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 descr="图形用户界面&#10;&#10;中度可信度描述已自动生成">
              <a:extLst>
                <a:ext uri="{FF2B5EF4-FFF2-40B4-BE49-F238E27FC236}">
                  <a16:creationId xmlns:a16="http://schemas.microsoft.com/office/drawing/2014/main" id="{21F2F0EF-FA4D-CBDF-62F7-4451F0D4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0506" y="1326457"/>
              <a:ext cx="943079" cy="624471"/>
            </a:xfrm>
            <a:prstGeom prst="rect">
              <a:avLst/>
            </a:prstGeom>
          </p:spPr>
        </p:pic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12F10D8-9684-796F-3ED9-4DAC30159077}"/>
              </a:ext>
            </a:extLst>
          </p:cNvPr>
          <p:cNvSpPr txBox="1"/>
          <p:nvPr/>
        </p:nvSpPr>
        <p:spPr>
          <a:xfrm>
            <a:off x="209290" y="3359743"/>
            <a:ext cx="141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Database I/O</a:t>
            </a:r>
            <a:endParaRPr kumimoji="1" lang="zh-CN" altLang="en-US" dirty="0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9B9F2616-ADE8-B504-3CDE-933E42EF294E}"/>
              </a:ext>
            </a:extLst>
          </p:cNvPr>
          <p:cNvSpPr txBox="1"/>
          <p:nvPr/>
        </p:nvSpPr>
        <p:spPr>
          <a:xfrm>
            <a:off x="2130553" y="33982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 apps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667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2962</TotalTime>
  <Words>431</Words>
  <Application>Microsoft Macintosh PowerPoint</Application>
  <PresentationFormat>全屏显示(4:3)</PresentationFormat>
  <Paragraphs>138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SimHei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Hou Tingzheng</dc:creator>
  <cp:lastModifiedBy>Hou Tingzheng</cp:lastModifiedBy>
  <cp:revision>373</cp:revision>
  <dcterms:created xsi:type="dcterms:W3CDTF">2022-03-31T06:09:38Z</dcterms:created>
  <dcterms:modified xsi:type="dcterms:W3CDTF">2022-06-24T07:46:04Z</dcterms:modified>
</cp:coreProperties>
</file>